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6"/>
  </p:notesMasterIdLst>
  <p:sldIdLst>
    <p:sldId id="331" r:id="rId2"/>
    <p:sldId id="333" r:id="rId3"/>
    <p:sldId id="353" r:id="rId4"/>
    <p:sldId id="367" r:id="rId5"/>
    <p:sldId id="362" r:id="rId6"/>
    <p:sldId id="332" r:id="rId7"/>
    <p:sldId id="364" r:id="rId8"/>
    <p:sldId id="344" r:id="rId9"/>
    <p:sldId id="335" r:id="rId10"/>
    <p:sldId id="406" r:id="rId11"/>
    <p:sldId id="407" r:id="rId12"/>
    <p:sldId id="412" r:id="rId13"/>
    <p:sldId id="408" r:id="rId14"/>
    <p:sldId id="410" r:id="rId15"/>
    <p:sldId id="420" r:id="rId16"/>
    <p:sldId id="334" r:id="rId17"/>
    <p:sldId id="336" r:id="rId18"/>
    <p:sldId id="337" r:id="rId19"/>
    <p:sldId id="338" r:id="rId20"/>
    <p:sldId id="339" r:id="rId21"/>
    <p:sldId id="342" r:id="rId22"/>
    <p:sldId id="394" r:id="rId23"/>
    <p:sldId id="345" r:id="rId24"/>
    <p:sldId id="414" r:id="rId25"/>
    <p:sldId id="421" r:id="rId26"/>
    <p:sldId id="372" r:id="rId27"/>
    <p:sldId id="373" r:id="rId28"/>
    <p:sldId id="343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5" r:id="rId49"/>
    <p:sldId id="396" r:id="rId50"/>
    <p:sldId id="397" r:id="rId51"/>
    <p:sldId id="398" r:id="rId52"/>
    <p:sldId id="399" r:id="rId53"/>
    <p:sldId id="400" r:id="rId54"/>
    <p:sldId id="402" r:id="rId55"/>
    <p:sldId id="401" r:id="rId56"/>
    <p:sldId id="417" r:id="rId57"/>
    <p:sldId id="404" r:id="rId58"/>
    <p:sldId id="416" r:id="rId59"/>
    <p:sldId id="418" r:id="rId60"/>
    <p:sldId id="419" r:id="rId61"/>
    <p:sldId id="347" r:id="rId62"/>
    <p:sldId id="348" r:id="rId63"/>
    <p:sldId id="349" r:id="rId64"/>
    <p:sldId id="351" r:id="rId65"/>
  </p:sldIdLst>
  <p:sldSz cx="12192000" cy="6858000"/>
  <p:notesSz cx="6797675" cy="9928225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73888" autoAdjust="0"/>
  </p:normalViewPr>
  <p:slideViewPr>
    <p:cSldViewPr snapToGrid="0" snapToObjects="1" showGuides="1">
      <p:cViewPr varScale="1">
        <p:scale>
          <a:sx n="49" d="100"/>
          <a:sy n="49" d="100"/>
        </p:scale>
        <p:origin x="1232" y="32"/>
      </p:cViewPr>
      <p:guideLst>
        <p:guide orient="horz" pos="229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3" d="100"/>
          <a:sy n="53" d="100"/>
        </p:scale>
        <p:origin x="29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58C564-5AFB-4FF0-AF07-8A30C3E58302}" type="datetimeFigureOut">
              <a:rPr lang="lv-LV"/>
              <a:pPr>
                <a:defRPr/>
              </a:pPr>
              <a:t>27.04.2018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93010D-6466-4A52-B607-D83920640ADD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494519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5787134-4EC4-4CBA-9DDD-7718B8AFF73A}" type="slidenum">
              <a:rPr lang="lv-LV" altLang="en-US" smtClean="0"/>
              <a:pPr/>
              <a:t>1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1395213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23556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F434185-07D9-41C5-B2BF-6B7D04A914CE}" type="slidenum">
              <a:rPr lang="lv-LV" altLang="en-US" smtClean="0"/>
              <a:pPr/>
              <a:t>60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3235952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41988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322F639-6978-495E-AF01-4E394B013856}" type="slidenum">
              <a:rPr lang="lv-LV" altLang="en-US" smtClean="0"/>
              <a:pPr/>
              <a:t>61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707068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5787134-4EC4-4CBA-9DDD-7718B8AFF73A}" type="slidenum">
              <a:rPr lang="lv-LV" altLang="en-US" smtClean="0"/>
              <a:pPr/>
              <a:t>64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48337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18436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60521F5-6F27-457A-84FA-8382AF19523A}" type="slidenum">
              <a:rPr lang="lv-LV" altLang="en-US" smtClean="0"/>
              <a:pPr/>
              <a:t>9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410769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18436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60521F5-6F27-457A-84FA-8382AF19523A}" type="slidenum">
              <a:rPr lang="lv-LV" altLang="en-US" smtClean="0"/>
              <a:pPr/>
              <a:t>12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60463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21508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6631F67-1245-499B-9646-F26CD569A922}" type="slidenum">
              <a:rPr lang="lv-LV" altLang="en-US" smtClean="0"/>
              <a:pPr/>
              <a:t>23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226654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21508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6631F67-1245-499B-9646-F26CD569A922}" type="slidenum">
              <a:rPr lang="lv-LV" altLang="en-US" smtClean="0"/>
              <a:pPr/>
              <a:t>24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188039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3010D-6466-4A52-B607-D83920640ADD}" type="slidenum">
              <a:rPr lang="lv-LV" altLang="en-US" smtClean="0"/>
              <a:pPr>
                <a:defRPr/>
              </a:pPr>
              <a:t>25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7226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23556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F434185-07D9-41C5-B2BF-6B7D04A914CE}" type="slidenum">
              <a:rPr lang="lv-LV" altLang="en-US" smtClean="0"/>
              <a:pPr/>
              <a:t>29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196081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0499088-AC18-4A6C-8F3F-467CE7AC0B99}" type="slidenum">
              <a:rPr lang="lv-LV" altLang="en-US" smtClean="0"/>
              <a:pPr/>
              <a:t>30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336461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23556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F434185-07D9-41C5-B2BF-6B7D04A914CE}" type="slidenum">
              <a:rPr lang="lv-LV" altLang="en-US" smtClean="0"/>
              <a:pPr/>
              <a:t>59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342831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96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1182-6BB2-45D1-B4E5-8937F1C14D8A}" type="datetimeFigureOut">
              <a:rPr lang="lv-LV" smtClean="0"/>
              <a:t>27.04.2018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E7C4-3BB2-4DC4-9633-16F15CAB5BB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717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8465F2E-120A-4B69-8E99-AF85653191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93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4A25844-FAC4-4F92-A78A-023115B92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91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0155F23-9AEF-4B37-9204-1FB439D4D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87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62647FC-3E96-4B9B-B61F-E4850F8A0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3F15CC4-E565-4E0B-B3DC-322D8F216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6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4219438-0BCE-49A7-98FA-698A255E0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7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1CA0B9F-AE1C-467E-9655-6B7EFAB86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91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62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A89F4F-95EE-4720-943F-EFEADC1CAF10}" type="datetime1">
              <a:rPr lang="en-US"/>
              <a:pPr>
                <a:defRPr/>
              </a:pPr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3E2E0C-FD9E-4CEB-9EBC-4B95C1249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m.yr.no/verdata/free-weather-dat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rebaltica.lv/lv/petijumi/buvnieki_partijas_iepirkumi/ziedojumu_un_iepirkumu_datu_baz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gov.lv/dati/lv/dataset/era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jkKaDo-rIM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kan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hyperlink" Target="https://github.com/dpp-de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ov.lv/l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opendefinition.org/od/2.1/en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di.org/guides/what-open-dat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dati@iest&#257;de.gov.lv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tabular-data-model/#syntax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Visio_Drawing111.vsdx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4" y="5507116"/>
            <a:ext cx="4114228" cy="88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9" y="4564756"/>
            <a:ext cx="2921002" cy="5310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7972" y="3322490"/>
            <a:ext cx="9996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800" dirty="0">
                <a:latin typeface="Calibri" panose="020F0502020204030204" pitchFamily="34" charset="0"/>
                <a:cs typeface="Calibri" panose="020F0502020204030204" pitchFamily="34" charset="0"/>
              </a:rPr>
              <a:t>Atvērtie dati un to publicēšana</a:t>
            </a:r>
          </a:p>
        </p:txBody>
      </p:sp>
    </p:spTree>
    <p:extLst>
      <p:ext uri="{BB962C8B-B14F-4D97-AF65-F5344CB8AC3E}">
        <p14:creationId xmlns:p14="http://schemas.microsoft.com/office/powerpoint/2010/main" val="3573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114800" y="381000"/>
            <a:ext cx="6096000" cy="652272"/>
          </a:xfrm>
        </p:spPr>
        <p:txBody>
          <a:bodyPr/>
          <a:lstStyle/>
          <a:p>
            <a:r>
              <a:rPr lang="lv-LV" dirty="0"/>
              <a:t>Kādus datus atvērt?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>
          <a:xfrm>
            <a:off x="9367838" y="6324600"/>
            <a:ext cx="995363" cy="304800"/>
          </a:xfrm>
        </p:spPr>
        <p:txBody>
          <a:bodyPr/>
          <a:lstStyle/>
          <a:p>
            <a:pPr>
              <a:defRPr/>
            </a:pPr>
            <a:fld id="{7297B9F5-2281-445A-B3DF-6064565BBA5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7" name="Attēl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407" y="1033272"/>
            <a:ext cx="5175506" cy="4846722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163" y="2433638"/>
            <a:ext cx="65436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114800" y="381000"/>
            <a:ext cx="6096000" cy="652272"/>
          </a:xfrm>
        </p:spPr>
        <p:txBody>
          <a:bodyPr/>
          <a:lstStyle/>
          <a:p>
            <a:r>
              <a:rPr lang="lv-LV" dirty="0"/>
              <a:t>Kādus datus atvērt?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>
          <a:xfrm>
            <a:off x="9367838" y="6324600"/>
            <a:ext cx="995363" cy="304800"/>
          </a:xfrm>
        </p:spPr>
        <p:txBody>
          <a:bodyPr/>
          <a:lstStyle/>
          <a:p>
            <a:pPr>
              <a:defRPr/>
            </a:pPr>
            <a:fld id="{7297B9F5-2281-445A-B3DF-6064565BBA5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61" y="1438656"/>
            <a:ext cx="5955014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Virsraksts 1"/>
          <p:cNvSpPr>
            <a:spLocks noGrp="1"/>
          </p:cNvSpPr>
          <p:nvPr>
            <p:ph type="title"/>
          </p:nvPr>
        </p:nvSpPr>
        <p:spPr>
          <a:xfrm>
            <a:off x="3048000" y="523414"/>
            <a:ext cx="6096000" cy="569912"/>
          </a:xfrm>
        </p:spPr>
        <p:txBody>
          <a:bodyPr/>
          <a:lstStyle/>
          <a:p>
            <a:pPr algn="ctr"/>
            <a:r>
              <a:rPr lang="lv-LV" altLang="lv-LV" sz="2000" b="0" dirty="0" smtClean="0"/>
              <a:t>Pieejamība un formāti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8640" y="1838325"/>
            <a:ext cx="4738255" cy="4678363"/>
          </a:xfrm>
        </p:spPr>
        <p:txBody>
          <a:bodyPr/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lv-LV" altLang="lv-LV" sz="1900" b="1" dirty="0" smtClean="0">
                <a:solidFill>
                  <a:srgbClr val="FF0000"/>
                </a:solidFill>
              </a:rPr>
              <a:t>Nav atvērti</a:t>
            </a:r>
          </a:p>
          <a:p>
            <a:pPr algn="ctr">
              <a:lnSpc>
                <a:spcPct val="140000"/>
              </a:lnSpc>
              <a:spcBef>
                <a:spcPct val="0"/>
              </a:spcBef>
            </a:pPr>
            <a:endParaRPr lang="lv-LV" altLang="lv-LV" sz="1900" dirty="0" smtClean="0"/>
          </a:p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lv-LV" altLang="lv-LV" sz="1900" dirty="0" smtClean="0"/>
              <a:t>PDF, teksti tīmekļa vietnē, filtri bez lejupielādes iespējas, attēli, CAPCHA kodi, bloķējoši lietošanas noteikumi utt.  </a:t>
            </a:r>
          </a:p>
          <a:p>
            <a:pPr algn="ctr">
              <a:lnSpc>
                <a:spcPct val="140000"/>
              </a:lnSpc>
              <a:spcBef>
                <a:spcPct val="0"/>
              </a:spcBef>
            </a:pPr>
            <a:endParaRPr lang="lv-LV" altLang="lv-LV" sz="1900" dirty="0" smtClean="0"/>
          </a:p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lv-LV" altLang="lv-LV" sz="1600" dirty="0" smtClean="0"/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0" y="1830388"/>
            <a:ext cx="5924203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19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Atvērti</a:t>
            </a:r>
            <a:endParaRPr lang="lv-LV" altLang="lv-LV" sz="19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pieejama tieša saite uz datiem </a:t>
            </a:r>
            <a:endParaRPr lang="lv-LV" altLang="lv-LV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Formāti: CSV, XML, TXT,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arī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XLSX, SHP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u.c. formāti, kurs var </a:t>
            </a:r>
            <a:r>
              <a:rPr lang="lv-LV" altLang="lv-LV" sz="19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atkalizmantot</a:t>
            </a:r>
            <a:endParaRPr lang="lv-LV" altLang="lv-LV" sz="1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API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381000"/>
            <a:ext cx="7124700" cy="1036642"/>
          </a:xfrm>
        </p:spPr>
        <p:txBody>
          <a:bodyPr/>
          <a:lstStyle/>
          <a:p>
            <a:r>
              <a:rPr lang="lv-LV" b="0" dirty="0"/>
              <a:t>Meteoroloģiskā informācija (Norvēģija)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75539"/>
            <a:ext cx="6096000" cy="284888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13" y="2377075"/>
            <a:ext cx="4727324" cy="3343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14801" y="5942052"/>
            <a:ext cx="438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lv-LV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http://om.yr.no/verdata/free-weather-data/</a:t>
            </a:r>
            <a:r>
              <a:rPr lang="lv-LV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0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381001"/>
            <a:ext cx="6667500" cy="561975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err="1"/>
              <a:t>Re:Baltica</a:t>
            </a:r>
            <a:r>
              <a:rPr lang="lv-LV" dirty="0"/>
              <a:t> pētījums par partiju ziedotāju saistību ar būvniecības uzņēmumiem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58376" y="6324600"/>
            <a:ext cx="504825" cy="304800"/>
          </a:xfrm>
        </p:spPr>
        <p:txBody>
          <a:bodyPr/>
          <a:lstStyle/>
          <a:p>
            <a:pPr>
              <a:defRPr/>
            </a:pPr>
            <a:fld id="{7297B9F5-2281-445A-B3DF-6064565BBA5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876426" y="5845375"/>
            <a:ext cx="84296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http://www.rebaltica.lv/lv/petijumi/buvnieki_partijas_iepirkumi/ziedojumu_un_iepirkumu_datu_bazes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171" y="1690679"/>
            <a:ext cx="496642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691013" y="5034915"/>
            <a:ext cx="3667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Izmantoti dati no: KNAB, IUB, UR</a:t>
            </a:r>
            <a:endParaRPr 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106108" y="1020670"/>
            <a:ext cx="6169233" cy="549429"/>
          </a:xfrm>
        </p:spPr>
        <p:txBody>
          <a:bodyPr>
            <a:normAutofit/>
          </a:bodyPr>
          <a:lstStyle/>
          <a:p>
            <a:pPr algn="ctr"/>
            <a:r>
              <a:rPr lang="lv-LV" altLang="lv-LV" sz="29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Uzņēmumu  reģistra pieredze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61892" y="2048073"/>
            <a:ext cx="9706158" cy="425747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Dati </a:t>
            </a:r>
            <a:r>
              <a:rPr lang="lv-LV" altLang="lv-LV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atvērti kopš 2014. gada, 2014. gada LATA gada balva kategorijā "Atvērtākā </a:t>
            </a: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iestāde«</a:t>
            </a:r>
          </a:p>
          <a:p>
            <a:pPr>
              <a:spcBef>
                <a:spcPts val="600"/>
              </a:spcBef>
            </a:pPr>
            <a:endParaRPr lang="lv-LV" altLang="lv-LV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Būtiski </a:t>
            </a:r>
            <a:r>
              <a:rPr lang="lv-LV" altLang="lv-LV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mazina informācijas pieprasījumu skaitu (nav jāizsniedz izziņas par datiem, kas ir pieejami</a:t>
            </a: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Apmēram </a:t>
            </a:r>
            <a:r>
              <a:rPr lang="lv-LV" altLang="lv-LV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 regulāri atvērto datu lietotāji;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Datus </a:t>
            </a:r>
            <a:r>
              <a:rPr lang="lv-LV" altLang="lv-LV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izmanto:</a:t>
            </a:r>
          </a:p>
          <a:p>
            <a:pPr marL="1219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valsts </a:t>
            </a:r>
            <a:r>
              <a:rPr lang="lv-LV" altLang="lv-LV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pašvaldību iestādes: analītiskiem darbiem, politikas plānošanai, lai precizētu kādu papildu informāciju nepieciešams </a:t>
            </a: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atlasīt</a:t>
            </a:r>
          </a:p>
          <a:p>
            <a:pPr marL="1219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</a:t>
            </a:r>
            <a:r>
              <a:rPr lang="lv-LV" altLang="lv-LV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žurnālisti, </a:t>
            </a: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pētnieki</a:t>
            </a:r>
          </a:p>
          <a:p>
            <a:pPr marL="1219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uzņēmēji</a:t>
            </a:r>
          </a:p>
        </p:txBody>
      </p:sp>
    </p:spTree>
    <p:extLst>
      <p:ext uri="{BB962C8B-B14F-4D97-AF65-F5344CB8AC3E}">
        <p14:creationId xmlns:p14="http://schemas.microsoft.com/office/powerpoint/2010/main" val="4884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106108" y="1020670"/>
            <a:ext cx="6169233" cy="549429"/>
          </a:xfrm>
        </p:spPr>
        <p:txBody>
          <a:bodyPr>
            <a:normAutofit/>
          </a:bodyPr>
          <a:lstStyle/>
          <a:p>
            <a:pPr algn="ctr"/>
            <a:r>
              <a:rPr lang="lv-LV" altLang="lv-LV" sz="29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Informācijas atklātības likums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4296" y="500683"/>
            <a:ext cx="3083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Normatīvais ietvars:</a:t>
            </a:r>
            <a:endParaRPr lang="lv-LV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134" y="2257623"/>
            <a:ext cx="11714650" cy="360731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Attiecas uz </a:t>
            </a:r>
            <a:r>
              <a:rPr lang="lv-LV" altLang="lv-LV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iestādēm</a:t>
            </a: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kas </a:t>
            </a:r>
            <a:r>
              <a:rPr lang="lv-LV" altLang="lv-LV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pilda valsts pārvaldes funkcijas </a:t>
            </a: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uzdevumus</a:t>
            </a:r>
          </a:p>
          <a:p>
            <a:pPr marL="457200" indent="-457200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Publicē </a:t>
            </a:r>
            <a:r>
              <a:rPr lang="lv-LV" altLang="lv-LV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vispārpieejamu informāciju</a:t>
            </a: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kas netiek īpaši aizsargāta</a:t>
            </a:r>
          </a:p>
          <a:p>
            <a:pPr marL="457200" indent="-457200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Atvērtie dati un metadati tiek publicēti </a:t>
            </a:r>
            <a:r>
              <a:rPr lang="pt-BR" altLang="lv-LV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pēc</a:t>
            </a:r>
            <a:r>
              <a:rPr lang="lv-LV" altLang="lv-LV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(iestāžu)</a:t>
            </a:r>
            <a:r>
              <a:rPr lang="pt-BR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lv-LV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iniciatīvas</a:t>
            </a:r>
            <a:r>
              <a:rPr lang="pt-BR" altLang="lv-LV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 tas ir lietderīgi</a:t>
            </a:r>
            <a:endParaRPr lang="lv-LV" altLang="lv-LV" sz="3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2800"/>
              </a:spcBef>
              <a:buFont typeface="Arial" panose="020B0604020202020204" pitchFamily="34" charset="0"/>
              <a:buChar char="•"/>
            </a:pPr>
            <a:endParaRPr lang="lv-LV" altLang="lv-LV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7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6285" y="2666044"/>
            <a:ext cx="563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Atvērti dati un «maksas» dati</a:t>
            </a:r>
            <a:endParaRPr lang="lv-LV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43339" y="5048250"/>
            <a:ext cx="1914525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iegūstu datus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43339" y="4151710"/>
            <a:ext cx="1914525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veicu maksājumu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3339" y="2468166"/>
            <a:ext cx="1914525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ievadu personas datus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43339" y="1621631"/>
            <a:ext cx="1914525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reģistrējos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27020" y="1659731"/>
            <a:ext cx="1914525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autentifikācijas līdzekļu uzturēšana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27020" y="3343275"/>
            <a:ext cx="1914525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līgumu un noteikumu uzturēšana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27020" y="2495550"/>
            <a:ext cx="1914525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personas datu apstrāde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27020" y="5048250"/>
            <a:ext cx="1914525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datu nodošana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27020" y="4151710"/>
            <a:ext cx="1914525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maksājumu administrēšana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43339" y="3320654"/>
            <a:ext cx="1914525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piekrītu nosacījumiem</a:t>
            </a:r>
          </a:p>
        </p:txBody>
      </p:sp>
      <p:sp>
        <p:nvSpPr>
          <p:cNvPr id="25612" name="Taisnstūris 6"/>
          <p:cNvSpPr>
            <a:spLocks noChangeArrowheads="1"/>
          </p:cNvSpPr>
          <p:nvPr/>
        </p:nvSpPr>
        <p:spPr bwMode="auto">
          <a:xfrm>
            <a:off x="3842148" y="1200150"/>
            <a:ext cx="17645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2100"/>
              </a:spcBef>
            </a:pPr>
            <a:r>
              <a:rPr lang="lv-LV" altLang="lv-LV" sz="2100">
                <a:latin typeface="Verdana" panose="020B0604030504040204" pitchFamily="34" charset="0"/>
              </a:rPr>
              <a:t>Persona</a:t>
            </a:r>
          </a:p>
        </p:txBody>
      </p:sp>
      <p:sp>
        <p:nvSpPr>
          <p:cNvPr id="28" name="Taisnstūris 6"/>
          <p:cNvSpPr>
            <a:spLocks noChangeArrowheads="1"/>
          </p:cNvSpPr>
          <p:nvPr/>
        </p:nvSpPr>
        <p:spPr bwMode="auto">
          <a:xfrm>
            <a:off x="6712744" y="1200150"/>
            <a:ext cx="17645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2100"/>
              </a:spcBef>
            </a:pPr>
            <a:r>
              <a:rPr lang="lv-LV" altLang="lv-LV" sz="2100">
                <a:latin typeface="Verdana" panose="020B0604030504040204" pitchFamily="34" charset="0"/>
              </a:rPr>
              <a:t>Iestāde</a:t>
            </a:r>
          </a:p>
        </p:txBody>
      </p:sp>
      <p:sp>
        <p:nvSpPr>
          <p:cNvPr id="29" name="Taisnstūris 6"/>
          <p:cNvSpPr>
            <a:spLocks noChangeArrowheads="1"/>
          </p:cNvSpPr>
          <p:nvPr/>
        </p:nvSpPr>
        <p:spPr bwMode="auto">
          <a:xfrm>
            <a:off x="2712244" y="859631"/>
            <a:ext cx="69949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2100"/>
              </a:spcBef>
              <a:defRPr/>
            </a:pPr>
            <a:r>
              <a:rPr lang="lv-LV" altLang="lv-LV" sz="21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Pašreizējais process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088041" y="2921794"/>
            <a:ext cx="1238250" cy="9596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datu radīšana</a:t>
            </a:r>
          </a:p>
        </p:txBody>
      </p:sp>
    </p:spTree>
    <p:extLst>
      <p:ext uri="{BB962C8B-B14F-4D97-AF65-F5344CB8AC3E}">
        <p14:creationId xmlns:p14="http://schemas.microsoft.com/office/powerpoint/2010/main" val="6428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43339" y="5048250"/>
            <a:ext cx="1914525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iegūstu datus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27020" y="5048250"/>
            <a:ext cx="1914525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datu publicēšana</a:t>
            </a:r>
          </a:p>
        </p:txBody>
      </p:sp>
      <p:sp>
        <p:nvSpPr>
          <p:cNvPr id="26628" name="Taisnstūris 6"/>
          <p:cNvSpPr>
            <a:spLocks noChangeArrowheads="1"/>
          </p:cNvSpPr>
          <p:nvPr/>
        </p:nvSpPr>
        <p:spPr bwMode="auto">
          <a:xfrm>
            <a:off x="3842148" y="1200150"/>
            <a:ext cx="17645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2100"/>
              </a:spcBef>
            </a:pPr>
            <a:r>
              <a:rPr lang="lv-LV" altLang="lv-LV" sz="2100">
                <a:latin typeface="Verdana" panose="020B0604030504040204" pitchFamily="34" charset="0"/>
              </a:rPr>
              <a:t>Persona</a:t>
            </a:r>
          </a:p>
        </p:txBody>
      </p:sp>
      <p:sp>
        <p:nvSpPr>
          <p:cNvPr id="26629" name="Taisnstūris 6"/>
          <p:cNvSpPr>
            <a:spLocks noChangeArrowheads="1"/>
          </p:cNvSpPr>
          <p:nvPr/>
        </p:nvSpPr>
        <p:spPr bwMode="auto">
          <a:xfrm>
            <a:off x="6712744" y="1200150"/>
            <a:ext cx="176450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2100"/>
              </a:spcBef>
            </a:pPr>
            <a:r>
              <a:rPr lang="lv-LV" altLang="lv-LV" sz="2100">
                <a:latin typeface="Verdana" panose="020B0604030504040204" pitchFamily="34" charset="0"/>
              </a:rPr>
              <a:t>Iestāde</a:t>
            </a:r>
          </a:p>
        </p:txBody>
      </p:sp>
      <p:sp>
        <p:nvSpPr>
          <p:cNvPr id="29" name="Taisnstūris 6"/>
          <p:cNvSpPr>
            <a:spLocks noChangeArrowheads="1"/>
          </p:cNvSpPr>
          <p:nvPr/>
        </p:nvSpPr>
        <p:spPr bwMode="auto">
          <a:xfrm>
            <a:off x="2712244" y="859631"/>
            <a:ext cx="69949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2100"/>
              </a:spcBef>
              <a:defRPr/>
            </a:pPr>
            <a:r>
              <a:rPr lang="lv-LV" altLang="lv-LV" sz="21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Atvērtie dati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088041" y="2921794"/>
            <a:ext cx="1238250" cy="9596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350" dirty="0">
                <a:latin typeface="Verdana" panose="020B0604030504040204" pitchFamily="34" charset="0"/>
              </a:rPr>
              <a:t>datu radīšana</a:t>
            </a:r>
          </a:p>
        </p:txBody>
      </p:sp>
    </p:spTree>
    <p:extLst>
      <p:ext uri="{BB962C8B-B14F-4D97-AF65-F5344CB8AC3E}">
        <p14:creationId xmlns:p14="http://schemas.microsoft.com/office/powerpoint/2010/main" val="18629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253" y="1557440"/>
            <a:ext cx="9907493" cy="4678373"/>
          </a:xfrm>
        </p:spPr>
        <p:txBody>
          <a:bodyPr>
            <a:normAutofit/>
          </a:bodyPr>
          <a:lstStyle/>
          <a:p>
            <a:pPr algn="ctr"/>
            <a:endParaRPr lang="lv-LV" sz="2400" dirty="0"/>
          </a:p>
          <a:p>
            <a:pPr algn="ctr"/>
            <a:endParaRPr lang="lv-LV" sz="2400" dirty="0"/>
          </a:p>
          <a:p>
            <a:pPr algn="ctr"/>
            <a:r>
              <a:rPr lang="lv-LV" sz="2400" dirty="0"/>
              <a:t>Latvijas Republikas Satversme</a:t>
            </a:r>
          </a:p>
          <a:p>
            <a:pPr algn="ctr"/>
            <a:endParaRPr lang="lv-LV" sz="2400" dirty="0"/>
          </a:p>
          <a:p>
            <a:pPr algn="ctr"/>
            <a:r>
              <a:rPr lang="lv-LV" sz="2400" dirty="0"/>
              <a:t>100.  Ikvienam ir tiesības uz vārda brīvību, kas ietver tiesības brīvi </a:t>
            </a:r>
            <a:r>
              <a:rPr lang="lv-LV" sz="2400" b="1" dirty="0"/>
              <a:t>iegūt, paturēt un izplatīt informāciju</a:t>
            </a:r>
            <a:r>
              <a:rPr lang="lv-LV" sz="2400" dirty="0"/>
              <a:t>, paust savus uzskatus. Cenzūra ir aizliegta.</a:t>
            </a:r>
          </a:p>
        </p:txBody>
      </p:sp>
    </p:spTree>
    <p:extLst>
      <p:ext uri="{BB962C8B-B14F-4D97-AF65-F5344CB8AC3E}">
        <p14:creationId xmlns:p14="http://schemas.microsoft.com/office/powerpoint/2010/main" val="39418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57" y="2513868"/>
            <a:ext cx="11499850" cy="437356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Sadarbības memorands par datos balstītas sabiedrības attīstību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(2016. gada decembris)</a:t>
            </a:r>
          </a:p>
          <a:p>
            <a:pPr marL="342900" indent="-342900"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Diskusija </a:t>
            </a:r>
            <a:r>
              <a:rPr lang="lv-LV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ģeotelpisko datu atvēršanu </a:t>
            </a: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(2016. gada novembris)</a:t>
            </a:r>
          </a:p>
          <a:p>
            <a:pPr>
              <a:defRPr/>
            </a:pPr>
            <a:endParaRPr lang="lv-LV" sz="2400" dirty="0"/>
          </a:p>
        </p:txBody>
      </p:sp>
      <p:sp>
        <p:nvSpPr>
          <p:cNvPr id="8" name="Rectangle 7"/>
          <p:cNvSpPr/>
          <p:nvPr/>
        </p:nvSpPr>
        <p:spPr>
          <a:xfrm>
            <a:off x="3079420" y="591530"/>
            <a:ext cx="7332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Valsts pārvaldes un nozares sadarbības iniciatīvas</a:t>
            </a:r>
            <a:endParaRPr lang="lv-LV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8877" y="547864"/>
            <a:ext cx="7694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Informatīvais ziņojums par ģeotelpisko pamatdatu atvēršanas ekonomisko lietderību un finansiālo ietekmi </a:t>
            </a:r>
            <a:endParaRPr lang="lv-LV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508" y="1690223"/>
            <a:ext cx="112189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dati būtu atvērti: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“Karšu izdevniecība Jāņa Sēta</a:t>
            </a: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pienesums valsts budžetam nodokļu veidā gadā varētu pieaugt </a:t>
            </a: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lv-LV" sz="32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48 843 EUR</a:t>
            </a:r>
            <a:endParaRPr 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Latvijas valsts meži “nenopirktie” </a:t>
            </a:r>
            <a:r>
              <a:rPr lang="lv-LV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ģeoprodukti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apmēram </a:t>
            </a:r>
            <a:r>
              <a:rPr lang="lv-LV" sz="32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36 000 EUR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gadā ieskaitīti valsts budžetā dividenžu veidā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apmēram </a:t>
            </a:r>
            <a:r>
              <a:rPr lang="lv-LV" sz="32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8 000 </a:t>
            </a:r>
            <a:r>
              <a:rPr lang="lv-LV" sz="3200" b="1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32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lētāki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LVM piedāvātie </a:t>
            </a:r>
            <a:r>
              <a:rPr lang="lv-LV" sz="3200" b="1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ģeoprodukti</a:t>
            </a:r>
            <a:endParaRPr lang="lv-LV" sz="32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 “Mērniecības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 centrs” prognozē, ka tiks radītas vismaz divas </a:t>
            </a:r>
            <a:r>
              <a:rPr lang="lv-LV" sz="32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jaunas darba vietas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kas valsts budžetā nodokļu veidā ienesīs </a:t>
            </a: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papildu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apmēram </a:t>
            </a:r>
            <a:r>
              <a:rPr lang="lv-LV" sz="32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19 000 </a:t>
            </a:r>
            <a:r>
              <a:rPr lang="lv-LV" sz="3200" b="1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endParaRPr lang="lv-LV" sz="32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atvēršana </a:t>
            </a:r>
            <a:r>
              <a:rPr lang="lv-LV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samazinātu uzņēmumu administratīvo slogu, paātrinātu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pakalpojumu sniegšanu klientiem, radītu plašākas pieejamības produktus un servisus</a:t>
            </a:r>
          </a:p>
          <a:p>
            <a:endParaRPr lang="lv-LV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620" y="2338388"/>
            <a:ext cx="8765381" cy="3512344"/>
          </a:xfrm>
        </p:spPr>
        <p:txBody>
          <a:bodyPr/>
          <a:lstStyle/>
          <a:p>
            <a:pPr algn="r">
              <a:spcBef>
                <a:spcPts val="2100"/>
              </a:spcBef>
              <a:defRPr/>
            </a:pPr>
            <a:r>
              <a:rPr lang="lv-LV" altLang="lv-LV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Specifiskā atbalsta mērķis 2.2.1. Nodrošināt publisko datu </a:t>
            </a:r>
            <a:r>
              <a:rPr lang="lv-LV" altLang="lv-LV" sz="105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atkalizmantošanas</a:t>
            </a:r>
            <a:r>
              <a:rPr lang="lv-LV" altLang="lv-LV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pieaugumu un efektīvu publiskās pārvaldes un privātā sektora mijiedarbību </a:t>
            </a:r>
          </a:p>
          <a:p>
            <a:pPr>
              <a:spcBef>
                <a:spcPts val="2100"/>
              </a:spcBef>
              <a:defRPr/>
            </a:pPr>
            <a:r>
              <a:rPr lang="lv-LV" altLang="lv-LV" sz="2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Kritērijs:</a:t>
            </a:r>
          </a:p>
          <a:p>
            <a:pPr>
              <a:spcBef>
                <a:spcPts val="2100"/>
              </a:spcBef>
              <a:defRPr/>
            </a:pP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 publiskotajiem datiem būs </a:t>
            </a:r>
            <a:r>
              <a:rPr lang="lv-LV" altLang="lv-LV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pieejama kontaktinformācija</a:t>
            </a: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lai datu lietotāji varētu ziņot par datu kvalitāti un </a:t>
            </a:r>
            <a:r>
              <a:rPr lang="lv-LV" altLang="lv-LV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organizācijā ir izveidots process</a:t>
            </a:r>
            <a:r>
              <a:rPr lang="lv-LV" altLang="lv-L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šādu ziņojumu apstrādei, ātrai atbildei un datu kvalitātes uzlabošanai, kā arī </a:t>
            </a:r>
            <a:r>
              <a:rPr lang="lv-LV" altLang="lv-LV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organizācija ir publiski izteikusi apņemšanos </a:t>
            </a: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datus regulāri atjaunot un sekot līdzi to kvalitātei.</a:t>
            </a:r>
          </a:p>
        </p:txBody>
      </p:sp>
      <p:pic>
        <p:nvPicPr>
          <p:cNvPr id="419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95" y="1106092"/>
            <a:ext cx="5235179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4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aisnstūris 6"/>
          <p:cNvSpPr>
            <a:spLocks noChangeArrowheads="1"/>
          </p:cNvSpPr>
          <p:nvPr/>
        </p:nvSpPr>
        <p:spPr bwMode="auto">
          <a:xfrm>
            <a:off x="902494" y="2572996"/>
            <a:ext cx="10387012" cy="15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2800"/>
              </a:spcBef>
            </a:pPr>
            <a:r>
              <a:rPr lang="lv-LV" altLang="lv-LV" sz="2200" dirty="0" smtClean="0">
                <a:latin typeface="Verdana" panose="020B0604030504040204" pitchFamily="34" charset="0"/>
              </a:rPr>
              <a:t>ERAF finansēti valsts IKT projekti – prasība publicēt atvērtos datus </a:t>
            </a:r>
          </a:p>
          <a:p>
            <a:pPr algn="ctr">
              <a:lnSpc>
                <a:spcPct val="150000"/>
              </a:lnSpc>
              <a:spcBef>
                <a:spcPts val="2800"/>
              </a:spcBef>
            </a:pPr>
            <a:r>
              <a:rPr lang="lv-LV" altLang="lv-LV" sz="2400" b="1" dirty="0" smtClean="0">
                <a:latin typeface="Verdana" panose="020B0604030504040204" pitchFamily="34" charset="0"/>
              </a:rPr>
              <a:t>~ 240 datu kopas  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19" y="425451"/>
            <a:ext cx="5378450" cy="11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72557" y="4677654"/>
            <a:ext cx="5246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https://data.gov.lv/dati/lv/dataset/eraf</a:t>
            </a:r>
            <a:endParaRPr 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aisnstūris 6"/>
          <p:cNvSpPr>
            <a:spLocks noChangeArrowheads="1"/>
          </p:cNvSpPr>
          <p:nvPr/>
        </p:nvSpPr>
        <p:spPr bwMode="auto">
          <a:xfrm>
            <a:off x="902494" y="2572996"/>
            <a:ext cx="10387012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2800"/>
              </a:spcBef>
            </a:pPr>
            <a:r>
              <a:rPr lang="lv-LV" altLang="lv-LV" sz="2200" dirty="0" smtClean="0">
                <a:latin typeface="Verdana" panose="020B0604030504040204" pitchFamily="34" charset="0"/>
              </a:rPr>
              <a:t>ERAF finansēti valsts IKT projekti – prasība publicēt atvērtos datus izpildīta, ja </a:t>
            </a:r>
          </a:p>
          <a:p>
            <a:pPr algn="ctr">
              <a:lnSpc>
                <a:spcPct val="150000"/>
              </a:lnSpc>
              <a:spcBef>
                <a:spcPts val="2800"/>
              </a:spcBef>
            </a:pPr>
            <a:r>
              <a:rPr lang="lv-LV" altLang="lv-LV" sz="2400" b="1" dirty="0" smtClean="0">
                <a:latin typeface="Verdana" panose="020B0604030504040204" pitchFamily="34" charset="0"/>
              </a:rPr>
              <a:t>A. Dati atbilst atvērto datu kritērijiem</a:t>
            </a:r>
          </a:p>
          <a:p>
            <a:pPr algn="ctr">
              <a:lnSpc>
                <a:spcPct val="150000"/>
              </a:lnSpc>
              <a:spcBef>
                <a:spcPts val="2800"/>
              </a:spcBef>
            </a:pPr>
            <a:r>
              <a:rPr lang="lv-LV" altLang="lv-LV" sz="2400" b="1" dirty="0" smtClean="0">
                <a:latin typeface="Verdana" panose="020B0604030504040204" pitchFamily="34" charset="0"/>
              </a:rPr>
              <a:t>B. Ir pieejami data.gov.lv </a:t>
            </a:r>
          </a:p>
          <a:p>
            <a:pPr algn="ctr">
              <a:lnSpc>
                <a:spcPct val="150000"/>
              </a:lnSpc>
              <a:spcBef>
                <a:spcPts val="2800"/>
              </a:spcBef>
            </a:pPr>
            <a:endParaRPr lang="lv-LV" altLang="lv-LV" sz="2400" b="1" dirty="0">
              <a:latin typeface="Verdana" panose="020B0604030504040204" pitchFamily="34" charset="0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19" y="425451"/>
            <a:ext cx="5378450" cy="11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1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57" y="2513867"/>
            <a:ext cx="11499850" cy="1274361"/>
          </a:xfrm>
        </p:spPr>
        <p:txBody>
          <a:bodyPr>
            <a:noAutofit/>
          </a:bodyPr>
          <a:lstStyle/>
          <a:p>
            <a:pPr algn="just">
              <a:spcBef>
                <a:spcPts val="2800"/>
              </a:spcBef>
              <a:spcAft>
                <a:spcPts val="0"/>
              </a:spcAft>
              <a:defRPr/>
            </a:pPr>
            <a:r>
              <a:rPr lang="lv-LV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Visām </a:t>
            </a: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ministrijām līdz 2018.gada 15.aprīlim izstrādāt un iesniegt Vides aizsardzības un reģionālās attīstības ministrijai grafiku par ministriju un to padotības iestāžu </a:t>
            </a:r>
            <a:r>
              <a:rPr lang="lv-LV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atkalizmantošanai</a:t>
            </a: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 paredzētām brīvi izvēlētām datu kopām, kuras plānots publicēt Latvijas atvērto datu portālā līdz 2018.gada 1.oktobrim</a:t>
            </a:r>
            <a:r>
              <a:rPr lang="lv-LV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lv-LV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3031" y="395587"/>
            <a:ext cx="819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Informatīvais </a:t>
            </a:r>
            <a:r>
              <a:rPr lang="lv-LV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ziņojums "Par veicamajiem pasākumiem Digitālās ekonomikas un sabiedrības indikatora Latvijas rādītāju uzlabošanai"</a:t>
            </a:r>
          </a:p>
          <a:p>
            <a:pPr>
              <a:spcAft>
                <a:spcPts val="0"/>
              </a:spcAft>
              <a:defRPr/>
            </a:pPr>
            <a:endParaRPr lang="lv-LV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1257" y="4453488"/>
            <a:ext cx="11499850" cy="127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Saraksts iesniedzams brīvā formā</a:t>
            </a:r>
          </a:p>
          <a:p>
            <a:pPr marL="342900" indent="-342900" algn="just"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Lūdzam iesniegt informāciju par datu kopām kuras vēl nav publicētas</a:t>
            </a:r>
          </a:p>
          <a:p>
            <a:pPr algn="just">
              <a:spcBef>
                <a:spcPts val="2800"/>
              </a:spcBef>
              <a:spcAft>
                <a:spcPts val="0"/>
              </a:spcAft>
              <a:defRPr/>
            </a:pPr>
            <a:endParaRPr lang="lv-LV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2317555" y="2853929"/>
            <a:ext cx="7561659" cy="907256"/>
          </a:xfrm>
        </p:spPr>
        <p:txBody>
          <a:bodyPr/>
          <a:lstStyle/>
          <a:p>
            <a:pPr algn="ctr"/>
            <a:r>
              <a:rPr lang="lv-LV" altLang="lv-LV" sz="3300" dirty="0"/>
              <a:t>Atvērto datu portāli</a:t>
            </a:r>
          </a:p>
        </p:txBody>
      </p:sp>
    </p:spTree>
    <p:extLst>
      <p:ext uri="{BB962C8B-B14F-4D97-AF65-F5344CB8AC3E}">
        <p14:creationId xmlns:p14="http://schemas.microsoft.com/office/powerpoint/2010/main" val="40643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99" y="2162176"/>
            <a:ext cx="5217319" cy="211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88" y="1996319"/>
            <a:ext cx="10983912" cy="132556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lv-LV" altLang="lv-LV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Centralizēta vietne piekļuvei </a:t>
            </a: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valsts pārvaldes atvērtajiem </a:t>
            </a:r>
            <a:r>
              <a:rPr lang="lv-LV" altLang="lv-LV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datiem </a:t>
            </a: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Metadatu </a:t>
            </a:r>
            <a:r>
              <a:rPr lang="lv-LV" altLang="lv-LV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katalogs ar iespēju ielādēt datu </a:t>
            </a: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52488" y="4556125"/>
            <a:ext cx="11320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>
            <a:normAutofit fontScale="92500" lnSpcReduction="20000"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Izpilda ES Publiskā sektora informācijas atkalizmantošanas direktīvu, apņemšanos dalībai OECD un Atvērtās pārvaldības partnerībā.</a:t>
            </a:r>
            <a:endParaRPr lang="lv-LV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52488" y="3480972"/>
            <a:ext cx="109839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ts val="2800"/>
              </a:spcBef>
            </a:pP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 </a:t>
            </a:r>
            <a:r>
              <a:rPr lang="lv-LV" altLang="lv-LV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nodošana Eiropas datu </a:t>
            </a:r>
            <a:r>
              <a:rPr lang="lv-LV" altLang="lv-LV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portālam</a:t>
            </a:r>
            <a:endParaRPr lang="lv-LV" altLang="lv-LV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30" y="3399045"/>
            <a:ext cx="18097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01" y="544411"/>
            <a:ext cx="39814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aisnstūris 6"/>
          <p:cNvSpPr>
            <a:spLocks noChangeArrowheads="1"/>
          </p:cNvSpPr>
          <p:nvPr/>
        </p:nvSpPr>
        <p:spPr bwMode="auto">
          <a:xfrm>
            <a:off x="3490913" y="2101455"/>
            <a:ext cx="779026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/>
            </a:pPr>
            <a:r>
              <a:rPr lang="lv-LV" altLang="lv-LV" sz="2100" dirty="0">
                <a:latin typeface="Verdana" panose="020B0604030504040204" pitchFamily="34" charset="0"/>
              </a:rPr>
              <a:t>Portāla izstrādes laiks: ~ 4 mēneši</a:t>
            </a:r>
          </a:p>
          <a:p>
            <a:pPr marL="342900" indent="-342900">
              <a:lnSpc>
                <a:spcPct val="15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/>
            </a:pPr>
            <a:r>
              <a:rPr lang="lv-LV" altLang="lv-LV" sz="2100" dirty="0">
                <a:latin typeface="Verdana" panose="020B0604030504040204" pitchFamily="34" charset="0"/>
              </a:rPr>
              <a:t>Atvērtas tehnoloģijas un atvērts kods</a:t>
            </a:r>
          </a:p>
          <a:p>
            <a:pPr>
              <a:lnSpc>
                <a:spcPct val="150000"/>
              </a:lnSpc>
              <a:spcBef>
                <a:spcPts val="2100"/>
              </a:spcBef>
              <a:defRPr/>
            </a:pPr>
            <a:r>
              <a:rPr lang="lv-LV" altLang="lv-LV" sz="2100" dirty="0">
                <a:latin typeface="Verdana" panose="020B0604030504040204" pitchFamily="34" charset="0"/>
              </a:rPr>
              <a:t> 		datu katalogs </a:t>
            </a:r>
            <a:r>
              <a:rPr lang="lv-LV" altLang="lv-LV" sz="1800" dirty="0">
                <a:latin typeface="Verdana" panose="020B0604030504040204" pitchFamily="34" charset="0"/>
                <a:hlinkClick r:id="rId3"/>
              </a:rPr>
              <a:t>https://ckan.org/</a:t>
            </a:r>
            <a:r>
              <a:rPr lang="lv-LV" altLang="lv-LV" sz="1800" dirty="0">
                <a:latin typeface="Verdana" panose="020B0604030504040204" pitchFamily="34" charset="0"/>
              </a:rPr>
              <a:t>     	</a:t>
            </a:r>
          </a:p>
          <a:p>
            <a:pPr>
              <a:lnSpc>
                <a:spcPct val="150000"/>
              </a:lnSpc>
              <a:spcBef>
                <a:spcPts val="2100"/>
              </a:spcBef>
              <a:defRPr/>
            </a:pPr>
            <a:r>
              <a:rPr lang="lv-LV" altLang="lv-LV" sz="1800" dirty="0">
                <a:latin typeface="Verdana" panose="020B0604030504040204" pitchFamily="34" charset="0"/>
              </a:rPr>
              <a:t>+ izstrādātie papildinājumi </a:t>
            </a:r>
            <a:r>
              <a:rPr lang="lv-LV" altLang="lv-LV" sz="1800" dirty="0">
                <a:latin typeface="Verdana" panose="020B0604030504040204" pitchFamily="34" charset="0"/>
                <a:hlinkClick r:id="rId4"/>
              </a:rPr>
              <a:t>https://github.com/dpp-dev</a:t>
            </a:r>
            <a:r>
              <a:rPr lang="lv-LV" altLang="lv-LV" sz="1800" dirty="0">
                <a:latin typeface="Verdana" panose="020B0604030504040204" pitchFamily="34" charset="0"/>
              </a:rPr>
              <a:t> </a:t>
            </a:r>
            <a:endParaRPr lang="lv-LV" altLang="lv-LV" sz="2400" dirty="0">
              <a:latin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23" y="3613548"/>
            <a:ext cx="1285875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37" y="1201323"/>
            <a:ext cx="2986088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5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88506" y="1046560"/>
            <a:ext cx="6096000" cy="777478"/>
          </a:xfrm>
        </p:spPr>
        <p:txBody>
          <a:bodyPr/>
          <a:lstStyle/>
          <a:p>
            <a:pPr algn="ctr"/>
            <a:r>
              <a:rPr lang="lv-LV" altLang="lv-LV" sz="1350" b="0"/>
              <a:t>Informācijas sabiedrības attīstības pamatnostādņu mērķis</a:t>
            </a:r>
          </a:p>
        </p:txBody>
      </p:sp>
      <p:sp>
        <p:nvSpPr>
          <p:cNvPr id="20483" name="Taisnstūris 6"/>
          <p:cNvSpPr>
            <a:spLocks noChangeArrowheads="1"/>
          </p:cNvSpPr>
          <p:nvPr/>
        </p:nvSpPr>
        <p:spPr bwMode="auto">
          <a:xfrm>
            <a:off x="2183607" y="2016920"/>
            <a:ext cx="7640241" cy="27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endParaRPr lang="lv-LV" altLang="lv-LV" sz="2100" dirty="0">
              <a:latin typeface="Verdana" panose="020B0604030504040204" pitchFamily="34" charset="0"/>
            </a:endParaRPr>
          </a:p>
          <a:p>
            <a:pPr algn="just">
              <a:spcBef>
                <a:spcPts val="2700"/>
              </a:spcBef>
              <a:defRPr/>
            </a:pPr>
            <a:r>
              <a:rPr lang="lv-LV" altLang="lv-LV" sz="2100" b="1" dirty="0">
                <a:latin typeface="Verdana" panose="020B0604030504040204" pitchFamily="34" charset="0"/>
              </a:rPr>
              <a:t>ikvienam</a:t>
            </a:r>
            <a:r>
              <a:rPr lang="lv-LV" altLang="lv-LV" sz="2100" dirty="0">
                <a:latin typeface="Verdana" panose="020B0604030504040204" pitchFamily="34" charset="0"/>
              </a:rPr>
              <a:t> izmantot IKT sniegtās iespējas, veidot uz </a:t>
            </a:r>
            <a:r>
              <a:rPr lang="lv-LV" altLang="lv-LV" sz="2100" b="1" dirty="0">
                <a:latin typeface="Verdana" panose="020B0604030504040204" pitchFamily="34" charset="0"/>
              </a:rPr>
              <a:t>zināšanām</a:t>
            </a:r>
            <a:r>
              <a:rPr lang="lv-LV" altLang="lv-LV" sz="2100" dirty="0">
                <a:latin typeface="Verdana" panose="020B0604030504040204" pitchFamily="34" charset="0"/>
              </a:rPr>
              <a:t> balstītu ekonomiku un uzlabot kopējo dzīves kvalitāti, sniedzot ieguldījumu publiskās pārvaldes </a:t>
            </a:r>
            <a:r>
              <a:rPr lang="lv-LV" altLang="lv-LV" sz="2100" b="1" dirty="0">
                <a:latin typeface="Verdana" panose="020B0604030504040204" pitchFamily="34" charset="0"/>
              </a:rPr>
              <a:t>efektivitāte</a:t>
            </a:r>
            <a:r>
              <a:rPr lang="lv-LV" altLang="lv-LV" sz="2100" dirty="0">
                <a:latin typeface="Verdana" panose="020B0604030504040204" pitchFamily="34" charset="0"/>
              </a:rPr>
              <a:t>s, valsts </a:t>
            </a:r>
            <a:r>
              <a:rPr lang="lv-LV" altLang="lv-LV" sz="2100" b="1" dirty="0">
                <a:latin typeface="Verdana" panose="020B0604030504040204" pitchFamily="34" charset="0"/>
              </a:rPr>
              <a:t>konkurētspēja</a:t>
            </a:r>
            <a:r>
              <a:rPr lang="lv-LV" altLang="lv-LV" sz="2100" dirty="0">
                <a:latin typeface="Verdana" panose="020B0604030504040204" pitchFamily="34" charset="0"/>
              </a:rPr>
              <a:t>s, ekonomiskās </a:t>
            </a:r>
            <a:r>
              <a:rPr lang="lv-LV" altLang="lv-LV" sz="2100" b="1" dirty="0">
                <a:latin typeface="Verdana" panose="020B0604030504040204" pitchFamily="34" charset="0"/>
              </a:rPr>
              <a:t>izaugsme</a:t>
            </a:r>
            <a:r>
              <a:rPr lang="lv-LV" altLang="lv-LV" sz="2100" dirty="0">
                <a:latin typeface="Verdana" panose="020B0604030504040204" pitchFamily="34" charset="0"/>
              </a:rPr>
              <a:t>s paaugstināšanā un darbavietu radīšanā</a:t>
            </a:r>
          </a:p>
        </p:txBody>
      </p:sp>
    </p:spTree>
    <p:extLst>
      <p:ext uri="{BB962C8B-B14F-4D97-AF65-F5344CB8AC3E}">
        <p14:creationId xmlns:p14="http://schemas.microsoft.com/office/powerpoint/2010/main" val="23537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609850"/>
            <a:ext cx="6553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3128344" y="6477000"/>
            <a:ext cx="6758354" cy="541582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/>
          </a:p>
          <a:p>
            <a:pPr algn="just"/>
            <a:endParaRPr lang="lv-LV" sz="2400" dirty="0"/>
          </a:p>
        </p:txBody>
      </p:sp>
      <p:sp>
        <p:nvSpPr>
          <p:cNvPr id="3" name="Rectangle 2"/>
          <p:cNvSpPr/>
          <p:nvPr/>
        </p:nvSpPr>
        <p:spPr>
          <a:xfrm>
            <a:off x="3122951" y="1625799"/>
            <a:ext cx="699484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Datiem jābūt: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atrodamiem – pievienoti metadati	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lietojamiem – atbilstoši (atvērtiem) standartiem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saprotamiem – aprakstīta datu nozīme un struktūra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lv-LV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Rekomendējam izmantot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CSV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formātu</a:t>
            </a: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3630010" y="553318"/>
            <a:ext cx="6096000" cy="595184"/>
          </a:xfrm>
        </p:spPr>
        <p:txBody>
          <a:bodyPr>
            <a:normAutofit/>
          </a:bodyPr>
          <a:lstStyle/>
          <a:p>
            <a:r>
              <a:rPr lang="lv-LV" dirty="0"/>
              <a:t>Datu publicēšanas pamatprincipi</a:t>
            </a:r>
          </a:p>
        </p:txBody>
      </p:sp>
    </p:spTree>
    <p:extLst>
      <p:ext uri="{BB962C8B-B14F-4D97-AF65-F5344CB8AC3E}">
        <p14:creationId xmlns:p14="http://schemas.microsoft.com/office/powerpoint/2010/main" val="4789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3128344" y="6477000"/>
            <a:ext cx="6758354" cy="541582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2400" dirty="0"/>
          </a:p>
          <a:p>
            <a:pPr algn="just"/>
            <a:endParaRPr lang="lv-LV" sz="2400" dirty="0"/>
          </a:p>
        </p:txBody>
      </p:sp>
      <p:sp>
        <p:nvSpPr>
          <p:cNvPr id="3" name="Rectangle 2"/>
          <p:cNvSpPr/>
          <p:nvPr/>
        </p:nvSpPr>
        <p:spPr>
          <a:xfrm>
            <a:off x="2883108" y="1940591"/>
            <a:ext cx="69948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Tomēr, sākot datu atvēršanas procesu:</a:t>
            </a:r>
          </a:p>
          <a:p>
            <a:pPr marL="342900" indent="-342900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Sākotnēji publicē datus iestādē lietotajā formātā, kas nerada papildu slogu</a:t>
            </a:r>
          </a:p>
          <a:p>
            <a:pPr marL="342900" indent="-342900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Turpina darbu, lai datus varētu publicēt labākajai praksei atbilstošos formātos</a:t>
            </a: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3630010" y="553318"/>
            <a:ext cx="6096000" cy="595184"/>
          </a:xfrm>
        </p:spPr>
        <p:txBody>
          <a:bodyPr>
            <a:normAutofit/>
          </a:bodyPr>
          <a:lstStyle/>
          <a:p>
            <a:r>
              <a:rPr lang="lv-LV" dirty="0"/>
              <a:t>Datu publicēšanas pamatprincipi</a:t>
            </a:r>
          </a:p>
        </p:txBody>
      </p:sp>
    </p:spTree>
    <p:extLst>
      <p:ext uri="{BB962C8B-B14F-4D97-AF65-F5344CB8AC3E}">
        <p14:creationId xmlns:p14="http://schemas.microsoft.com/office/powerpoint/2010/main" val="22575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61909" y="1610344"/>
            <a:ext cx="6758354" cy="4390407"/>
          </a:xfrm>
        </p:spPr>
        <p:txBody>
          <a:bodyPr>
            <a:normAutofit/>
          </a:bodyPr>
          <a:lstStyle/>
          <a:p>
            <a:pPr algn="ctr"/>
            <a:r>
              <a:rPr lang="lv-LV" b="1" dirty="0"/>
              <a:t>Metadati</a:t>
            </a:r>
            <a:r>
              <a:rPr lang="lv-LV" dirty="0"/>
              <a:t> </a:t>
            </a:r>
          </a:p>
          <a:p>
            <a:pPr algn="ctr"/>
            <a:endParaRPr lang="lv-LV" dirty="0"/>
          </a:p>
          <a:p>
            <a:pPr algn="just"/>
            <a:r>
              <a:rPr lang="lv-LV" dirty="0"/>
              <a:t>Strukturēta informācija, kas raksturo konkrētu informācijas kopumu.</a:t>
            </a:r>
          </a:p>
          <a:p>
            <a:pPr algn="r"/>
            <a:r>
              <a:rPr lang="lv-LV" sz="1400" i="1" dirty="0"/>
              <a:t>(Informācijas atklātības likums)</a:t>
            </a:r>
          </a:p>
          <a:p>
            <a:pPr algn="ctr"/>
            <a:endParaRPr lang="lv-LV" sz="1800" dirty="0"/>
          </a:p>
          <a:p>
            <a:pPr algn="ctr"/>
            <a:endParaRPr lang="lv-LV" dirty="0"/>
          </a:p>
          <a:p>
            <a:pPr algn="ctr"/>
            <a:r>
              <a:rPr lang="lv-LV" sz="1800" i="1" dirty="0"/>
              <a:t>Atvērto datu efektīvas izmantošanas pamatā ir  strukturizēti un standartizēti metadati.</a:t>
            </a:r>
          </a:p>
        </p:txBody>
      </p:sp>
    </p:spTree>
    <p:extLst>
      <p:ext uri="{BB962C8B-B14F-4D97-AF65-F5344CB8AC3E}">
        <p14:creationId xmlns:p14="http://schemas.microsoft.com/office/powerpoint/2010/main" val="39093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902620" y="2558654"/>
            <a:ext cx="8765381" cy="2694384"/>
          </a:xfrm>
        </p:spPr>
        <p:txBody>
          <a:bodyPr/>
          <a:lstStyle/>
          <a:p>
            <a:pPr>
              <a:spcBef>
                <a:spcPts val="2100"/>
              </a:spcBef>
            </a:pPr>
            <a:r>
              <a:rPr lang="lv-LV" altLang="lv-LV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Virsraksts (Datu kopas nosaukums) </a:t>
            </a:r>
            <a:r>
              <a:rPr lang="lv-LV" altLang="lv-LV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īsumā raksturo datu kopas saturu, lai jebkurš t.sk. ar nozares terminoloģiju nesaistītas personas var saprast par ko ir dati.</a:t>
            </a:r>
            <a:endParaRPr lang="lv-LV" altLang="lv-LV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4700" y="1288256"/>
            <a:ext cx="2822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Metadatu apraksta lauki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48589" y="4758960"/>
            <a:ext cx="2664619" cy="8309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lv-LV" sz="2400" cap="small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Lauks ir būtisks meklēšanai!</a:t>
            </a:r>
          </a:p>
        </p:txBody>
      </p:sp>
    </p:spTree>
    <p:extLst>
      <p:ext uri="{BB962C8B-B14F-4D97-AF65-F5344CB8AC3E}">
        <p14:creationId xmlns:p14="http://schemas.microsoft.com/office/powerpoint/2010/main" val="35924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620" y="2558654"/>
            <a:ext cx="8765381" cy="2694384"/>
          </a:xfrm>
        </p:spPr>
        <p:txBody>
          <a:bodyPr/>
          <a:lstStyle/>
          <a:p>
            <a:pPr>
              <a:spcBef>
                <a:spcPts val="2100"/>
              </a:spcBef>
              <a:defRPr/>
            </a:pPr>
            <a:r>
              <a:rPr lang="lv-LV" altLang="lv-LV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 </a:t>
            </a:r>
          </a:p>
          <a:p>
            <a:pPr>
              <a:spcBef>
                <a:spcPts val="2100"/>
              </a:spcBef>
              <a:defRPr/>
            </a:pPr>
            <a:r>
              <a:rPr lang="lv-LV" altLang="lv-LV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 rediģēt un izmantot pierastus saīsinājumus.</a:t>
            </a:r>
          </a:p>
          <a:p>
            <a:pPr>
              <a:spcBef>
                <a:spcPts val="2100"/>
              </a:spcBef>
              <a:defRPr/>
            </a:pPr>
            <a:endParaRPr lang="lv-LV" altLang="lv-LV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4700" y="1288256"/>
            <a:ext cx="2822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Metadatu apraksta lauki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41" y="3917157"/>
            <a:ext cx="7109222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6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902620" y="2558653"/>
            <a:ext cx="8765381" cy="33099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100"/>
              </a:spcBef>
            </a:pPr>
            <a:r>
              <a:rPr lang="lv-LV" altLang="lv-L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Apraksts</a:t>
            </a:r>
            <a:endParaRPr lang="lv-LV" alt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100"/>
              </a:spcBef>
            </a:pP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Būtiska iespēja plaši aprakstīt datu kopas nozīmi. Kā jūsu dati tiek meklēti tīmeklī? Kādus atslēgvārdus varētu izmantot ar nozari nesaistītas personas? </a:t>
            </a:r>
          </a:p>
          <a:p>
            <a:pPr>
              <a:spcBef>
                <a:spcPts val="2100"/>
              </a:spcBef>
            </a:pPr>
            <a:endParaRPr lang="lv-LV" alt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100"/>
              </a:spcBef>
            </a:pPr>
            <a:endParaRPr lang="lv-LV" alt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100"/>
              </a:spcBef>
            </a:pPr>
            <a:endParaRPr lang="lv-LV" alt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100"/>
              </a:spcBef>
            </a:pP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 izmantot samazināto formatējumu. </a:t>
            </a:r>
          </a:p>
          <a:p>
            <a:pPr>
              <a:spcBef>
                <a:spcPts val="2100"/>
              </a:spcBef>
            </a:pPr>
            <a:endParaRPr lang="lv-LV" alt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4700" y="1288256"/>
            <a:ext cx="2822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Metadatu apraksta lauki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02620" y="4219575"/>
            <a:ext cx="3239691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468" tIns="35234" rIns="70468" bIns="35234">
            <a:normAutofit lnSpcReduction="10000"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lv-LV" altLang="lv-LV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Apraksts ir __svarīgs__, jo _meklētājs_ izmanto šo lauku.</a:t>
            </a:r>
          </a:p>
          <a:p>
            <a:pPr>
              <a:spcBef>
                <a:spcPts val="0"/>
              </a:spcBef>
              <a:defRPr/>
            </a:pPr>
            <a:endParaRPr lang="lv-LV" altLang="lv-LV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lv-LV" altLang="lv-LV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## Svarīgā apraksta pirmais apakšpunkts H2</a:t>
            </a:r>
          </a:p>
          <a:p>
            <a:pPr>
              <a:spcBef>
                <a:spcPts val="0"/>
              </a:spcBef>
              <a:defRPr/>
            </a:pPr>
            <a:endParaRPr lang="lv-LV" altLang="lv-LV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lv-LV" altLang="lv-LV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Saite, kas ir svarīga http://www.varam.gov.lv </a:t>
            </a:r>
          </a:p>
          <a:p>
            <a:pPr>
              <a:spcBef>
                <a:spcPts val="2100"/>
              </a:spcBef>
              <a:defRPr/>
            </a:pPr>
            <a:endParaRPr lang="lv-LV" alt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06" y="4202907"/>
            <a:ext cx="2986088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48589" y="1264475"/>
            <a:ext cx="2664619" cy="8309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lv-LV" sz="2400" cap="small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Lauks ir būtisks meklēšanai!</a:t>
            </a:r>
          </a:p>
        </p:txBody>
      </p:sp>
    </p:spTree>
    <p:extLst>
      <p:ext uri="{BB962C8B-B14F-4D97-AF65-F5344CB8AC3E}">
        <p14:creationId xmlns:p14="http://schemas.microsoft.com/office/powerpoint/2010/main" val="166891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902620" y="2566989"/>
            <a:ext cx="8765381" cy="2695575"/>
          </a:xfrm>
        </p:spPr>
        <p:txBody>
          <a:bodyPr/>
          <a:lstStyle/>
          <a:p>
            <a:pPr>
              <a:spcBef>
                <a:spcPts val="2100"/>
              </a:spcBef>
            </a:pPr>
            <a:r>
              <a:rPr lang="lv-LV" altLang="lv-L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Birkas</a:t>
            </a:r>
            <a:endParaRPr lang="lv-LV" alt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100"/>
              </a:spcBef>
            </a:pPr>
            <a:r>
              <a:rPr lang="lv-LV" altLang="lv-LV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Kādas birkas jūs lietotu, lai īsi raksturotu datus?</a:t>
            </a:r>
            <a:endParaRPr lang="lv-LV" alt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4700" y="1288256"/>
            <a:ext cx="2822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Metadatu apraksta lauki</a:t>
            </a: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19" y="3914776"/>
            <a:ext cx="5079206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02619" y="4545807"/>
            <a:ext cx="7627144" cy="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468" tIns="35234" rIns="70468" bIns="35234">
            <a:normAutofit fontScale="62500" lnSpcReduction="20000"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2100"/>
              </a:spcBef>
              <a:buFont typeface="Wingdings" panose="05000000000000000000" pitchFamily="2" charset="2"/>
              <a:buChar char="ü"/>
              <a:defRPr/>
            </a:pP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Atdalītājs ir komats</a:t>
            </a:r>
          </a:p>
          <a:p>
            <a:pPr marL="342900" indent="-342900">
              <a:spcBef>
                <a:spcPts val="2100"/>
              </a:spcBef>
              <a:buFont typeface="Wingdings" panose="05000000000000000000" pitchFamily="2" charset="2"/>
              <a:buChar char="ü"/>
              <a:defRPr/>
            </a:pP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Vairākas birkas var veidot vārdu virkni</a:t>
            </a:r>
          </a:p>
          <a:p>
            <a:pPr>
              <a:spcBef>
                <a:spcPts val="2100"/>
              </a:spcBef>
              <a:defRPr/>
            </a:pPr>
            <a:endParaRPr lang="lv-LV" alt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8113" y="4695261"/>
            <a:ext cx="2663429" cy="8309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lv-LV" sz="2400" cap="small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Lauks ir būtisks meklēšanai!</a:t>
            </a:r>
          </a:p>
        </p:txBody>
      </p:sp>
    </p:spTree>
    <p:extLst>
      <p:ext uri="{BB962C8B-B14F-4D97-AF65-F5344CB8AC3E}">
        <p14:creationId xmlns:p14="http://schemas.microsoft.com/office/powerpoint/2010/main" val="25172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37223" y="2870599"/>
            <a:ext cx="6947297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2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Meklētāja noklusējuma konfigurācija: pilnu vārdu meklēšana</a:t>
            </a:r>
          </a:p>
          <a:p>
            <a:pPr algn="ctr">
              <a:defRPr/>
            </a:pPr>
            <a:endParaRPr lang="lv-LV" sz="2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lv-LV" sz="2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lv-LV" sz="2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«vārds» ir rezultāts</a:t>
            </a:r>
          </a:p>
          <a:p>
            <a:pPr algn="ctr">
              <a:defRPr/>
            </a:pPr>
            <a:endParaRPr lang="lv-LV" sz="2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lv-LV" sz="2100" dirty="0">
                <a:latin typeface="Calibri" panose="020F0502020204030204" pitchFamily="34" charset="0"/>
                <a:cs typeface="Calibri" panose="020F0502020204030204" pitchFamily="34" charset="0"/>
              </a:rPr>
              <a:t>«vārd» nav rezultāta</a:t>
            </a:r>
          </a:p>
        </p:txBody>
      </p:sp>
    </p:spTree>
    <p:extLst>
      <p:ext uri="{BB962C8B-B14F-4D97-AF65-F5344CB8AC3E}">
        <p14:creationId xmlns:p14="http://schemas.microsoft.com/office/powerpoint/2010/main" val="13802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902620" y="2566989"/>
            <a:ext cx="8765381" cy="2695575"/>
          </a:xfrm>
        </p:spPr>
        <p:txBody>
          <a:bodyPr/>
          <a:lstStyle/>
          <a:p>
            <a:pPr>
              <a:spcBef>
                <a:spcPts val="2100"/>
              </a:spcBef>
            </a:pPr>
            <a:r>
              <a:rPr lang="lv-LV" altLang="lv-LV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Atjaunošanas biežums </a:t>
            </a:r>
          </a:p>
          <a:p>
            <a:pPr>
              <a:spcBef>
                <a:spcPts val="2100"/>
              </a:spcBef>
            </a:pPr>
            <a:r>
              <a:rPr lang="lv-LV" altLang="lv-LV" sz="1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Lauks no standarta klasifikatora </a:t>
            </a:r>
          </a:p>
          <a:p>
            <a:pPr>
              <a:spcBef>
                <a:spcPts val="2100"/>
              </a:spcBef>
            </a:pPr>
            <a:r>
              <a:rPr lang="lv-LV" altLang="lv-LV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Ieteikums: detalizētāku informāciju par atjaunošanas regularitāti norādīt aprakstā</a:t>
            </a:r>
            <a:endParaRPr lang="lv-LV" altLang="lv-LV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4700" y="1288256"/>
            <a:ext cx="2822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Metadatu apraksta lauki</a:t>
            </a:r>
          </a:p>
        </p:txBody>
      </p:sp>
    </p:spTree>
    <p:extLst>
      <p:ext uri="{BB962C8B-B14F-4D97-AF65-F5344CB8AC3E}">
        <p14:creationId xmlns:p14="http://schemas.microsoft.com/office/powerpoint/2010/main" val="41196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288506" y="1046560"/>
            <a:ext cx="6096000" cy="777478"/>
          </a:xfrm>
        </p:spPr>
        <p:txBody>
          <a:bodyPr/>
          <a:lstStyle/>
          <a:p>
            <a:pPr algn="ctr"/>
            <a:r>
              <a:rPr lang="lv-LV" altLang="lv-LV" sz="1350" b="0" dirty="0"/>
              <a:t>Informācijas atklātības likums</a:t>
            </a:r>
          </a:p>
        </p:txBody>
      </p:sp>
      <p:sp>
        <p:nvSpPr>
          <p:cNvPr id="7" name="Taisnstūris 6"/>
          <p:cNvSpPr>
            <a:spLocks noChangeArrowheads="1"/>
          </p:cNvSpPr>
          <p:nvPr/>
        </p:nvSpPr>
        <p:spPr bwMode="auto">
          <a:xfrm>
            <a:off x="2864644" y="2596755"/>
            <a:ext cx="699492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endParaRPr lang="lv-LV" altLang="lv-LV" sz="2100" dirty="0">
              <a:latin typeface="Verdana" panose="020B0604030504040204" pitchFamily="34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lv-LV" alt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Vispārpieejamā informācija </a:t>
            </a:r>
            <a:r>
              <a:rPr lang="lv-LV" altLang="lv-LV" sz="2100" dirty="0">
                <a:latin typeface="Verdana" panose="020B0604030504040204" pitchFamily="34" charset="0"/>
              </a:rPr>
              <a:t>ir tāda informācija, kas nav klasificēta kā ierobežotas pieejamības informācija</a:t>
            </a:r>
          </a:p>
        </p:txBody>
      </p:sp>
    </p:spTree>
    <p:extLst>
      <p:ext uri="{BB962C8B-B14F-4D97-AF65-F5344CB8AC3E}">
        <p14:creationId xmlns:p14="http://schemas.microsoft.com/office/powerpoint/2010/main" val="16635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902620" y="2566989"/>
            <a:ext cx="8765381" cy="31527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ts val="2100"/>
              </a:spcBef>
            </a:pPr>
            <a:r>
              <a:rPr lang="lv-LV" altLang="lv-LV" sz="2025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Atkalizmantošanas nosacījumi</a:t>
            </a:r>
            <a:endParaRPr lang="lv-LV" altLang="lv-LV" b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2100"/>
              </a:spcBef>
            </a:pPr>
            <a:endParaRPr lang="lv-LV" altLang="lv-LV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2100"/>
              </a:spcBef>
            </a:pPr>
            <a:endParaRPr lang="lv-LV" altLang="lv-LV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lang="lv-LV" altLang="lv-LV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lv-LV" altLang="lv-LV" smtClean="0">
                <a:ea typeface="Calibri" panose="020F0502020204030204" pitchFamily="34" charset="0"/>
                <a:cs typeface="Times New Roman" panose="02020603050405020304" pitchFamily="18" charset="0"/>
              </a:rPr>
              <a:t>Ja tiek publicēta vispārpieejama informācija un netiek izvirzīti īpaši nosacījumi, atbilstoši pasaules labākajai praksei, ieteicams izmantot atsauci uz Creative Commons CC0 1.0 Universālo licenci, kas atļauj izmantot datus bez ierobežojumiem.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lang="lv-LV" altLang="lv-LV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lv-LV" altLang="lv-LV" sz="1350" i="1">
                <a:latin typeface="Calibri" panose="020F0502020204030204" pitchFamily="34" charset="0"/>
                <a:cs typeface="Calibri" panose="020F0502020204030204" pitchFamily="34" charset="0"/>
              </a:rPr>
              <a:t>Lauks no klasifikatora 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lang="lv-LV" altLang="lv-LV" sz="1125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4700" y="1288256"/>
            <a:ext cx="2822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Metadatu apraksta lauki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3200401"/>
            <a:ext cx="5245894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8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="" xmlns:a16="http://schemas.microsoft.com/office/drawing/2014/main" id="{076FA6A0-56B0-48E3-B4A2-C4108F5E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381000"/>
            <a:ext cx="6096000" cy="1036638"/>
          </a:xfrm>
        </p:spPr>
        <p:txBody>
          <a:bodyPr/>
          <a:lstStyle/>
          <a:p>
            <a:r>
              <a:rPr lang="lv-LV" altLang="lv-LV" dirty="0"/>
              <a:t>Atkalizmantošanas nosacījumi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="" xmlns:a16="http://schemas.microsoft.com/office/drawing/2014/main" id="{422E0510-16F5-4C7B-8FCA-B18E78E6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920" y="2430683"/>
            <a:ext cx="8252749" cy="3307728"/>
          </a:xfrm>
        </p:spPr>
        <p:txBody>
          <a:bodyPr/>
          <a:lstStyle/>
          <a:p>
            <a:pPr algn="ctr">
              <a:defRPr/>
            </a:pPr>
            <a:r>
              <a:rPr lang="en-US" altLang="lv-LV" dirty="0" err="1"/>
              <a:t>Iestāde</a:t>
            </a:r>
            <a:r>
              <a:rPr lang="en-US" altLang="lv-LV" dirty="0"/>
              <a:t>, </a:t>
            </a:r>
            <a:r>
              <a:rPr lang="en-US" altLang="lv-LV" dirty="0" err="1"/>
              <a:t>neierobežojot</a:t>
            </a:r>
            <a:r>
              <a:rPr lang="en-US" altLang="lv-LV" dirty="0"/>
              <a:t> </a:t>
            </a:r>
            <a:r>
              <a:rPr lang="en-US" altLang="lv-LV" dirty="0" err="1"/>
              <a:t>konkurenci</a:t>
            </a:r>
            <a:r>
              <a:rPr lang="en-US" altLang="lv-LV" dirty="0"/>
              <a:t>, </a:t>
            </a:r>
            <a:r>
              <a:rPr lang="en-US" altLang="lv-LV" dirty="0" err="1"/>
              <a:t>var</a:t>
            </a:r>
            <a:r>
              <a:rPr lang="en-US" altLang="lv-LV" dirty="0"/>
              <a:t> </a:t>
            </a:r>
            <a:r>
              <a:rPr lang="en-US" altLang="lv-LV" dirty="0" err="1"/>
              <a:t>paredzēt</a:t>
            </a:r>
            <a:r>
              <a:rPr lang="en-US" altLang="lv-LV" dirty="0"/>
              <a:t> atkalizmantošanas </a:t>
            </a:r>
            <a:r>
              <a:rPr lang="en-US" altLang="lv-LV" dirty="0" err="1"/>
              <a:t>nosacījumus</a:t>
            </a:r>
            <a:r>
              <a:rPr lang="en-US" altLang="lv-LV" dirty="0"/>
              <a:t>.</a:t>
            </a:r>
            <a:endParaRPr lang="lv-LV" altLang="lv-LV" dirty="0"/>
          </a:p>
          <a:p>
            <a:pPr algn="ctr">
              <a:defRPr/>
            </a:pPr>
            <a:endParaRPr lang="en-US" altLang="lv-LV" dirty="0"/>
          </a:p>
          <a:p>
            <a:pPr algn="r">
              <a:defRPr/>
            </a:pPr>
            <a:r>
              <a:rPr lang="en-US" altLang="lv-LV" sz="1100" dirty="0" err="1"/>
              <a:t>Informācijas</a:t>
            </a:r>
            <a:r>
              <a:rPr lang="en-US" altLang="lv-LV" sz="1100" dirty="0"/>
              <a:t> </a:t>
            </a:r>
            <a:r>
              <a:rPr lang="en-US" altLang="lv-LV" sz="1100" dirty="0" err="1"/>
              <a:t>atklātības</a:t>
            </a:r>
            <a:r>
              <a:rPr lang="en-US" altLang="lv-LV" sz="1100" dirty="0"/>
              <a:t> </a:t>
            </a:r>
            <a:r>
              <a:rPr lang="en-US" altLang="lv-LV" sz="1100" dirty="0" err="1"/>
              <a:t>likums</a:t>
            </a:r>
            <a:r>
              <a:rPr lang="en-US" altLang="lv-LV" sz="1100" dirty="0"/>
              <a:t>, 17.pants</a:t>
            </a:r>
          </a:p>
        </p:txBody>
      </p:sp>
      <p:sp>
        <p:nvSpPr>
          <p:cNvPr id="14342" name="Slide Number Placeholder 5">
            <a:extLst>
              <a:ext uri="{FF2B5EF4-FFF2-40B4-BE49-F238E27FC236}">
                <a16:creationId xmlns="" xmlns:a16="http://schemas.microsoft.com/office/drawing/2014/main" id="{7CB7E63F-A430-4A99-BE61-A58A5C442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6081BFD-CF9D-4E36-8789-2DA6B1D7595B}" type="slidenum">
              <a:rPr lang="en-US" altLang="lv-LV" smtClean="0"/>
              <a:pPr/>
              <a:t>41</a:t>
            </a:fld>
            <a:endParaRPr lang="en-US" altLang="lv-LV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E9A5D9-DF41-4F37-9C48-55872CF2E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FEE5196-EF8D-4932-AA57-AE2477A1A8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00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="" xmlns:a16="http://schemas.microsoft.com/office/drawing/2014/main" id="{076FA6A0-56B0-48E3-B4A2-C4108F5E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381000"/>
            <a:ext cx="6096000" cy="1036638"/>
          </a:xfrm>
        </p:spPr>
        <p:txBody>
          <a:bodyPr/>
          <a:lstStyle/>
          <a:p>
            <a:r>
              <a:rPr lang="lv-LV" altLang="lv-LV" dirty="0"/>
              <a:t>Atvērtas licences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="" xmlns:a16="http://schemas.microsoft.com/office/drawing/2014/main" id="{422E0510-16F5-4C7B-8FCA-B18E78E6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652" y="2428132"/>
            <a:ext cx="8252749" cy="3307728"/>
          </a:xfrm>
        </p:spPr>
        <p:txBody>
          <a:bodyPr/>
          <a:lstStyle/>
          <a:p>
            <a:pPr algn="ctr">
              <a:defRPr/>
            </a:pPr>
            <a:r>
              <a:rPr lang="lv-LV" dirty="0"/>
              <a:t>Darbam ir jābūt publiskā īpašumā (</a:t>
            </a:r>
            <a:r>
              <a:rPr lang="lv-LV" dirty="0" err="1"/>
              <a:t>public</a:t>
            </a:r>
            <a:r>
              <a:rPr lang="lv-LV" dirty="0"/>
              <a:t> </a:t>
            </a:r>
            <a:r>
              <a:rPr lang="lv-LV" dirty="0" err="1"/>
              <a:t>domain</a:t>
            </a:r>
            <a:r>
              <a:rPr lang="lv-LV" dirty="0"/>
              <a:t>), t.i. neaizsargātam ar autortiesībām, vai arī publicētam ar atvērtu licenci.</a:t>
            </a:r>
          </a:p>
          <a:p>
            <a:pPr algn="r">
              <a:defRPr/>
            </a:pPr>
            <a:r>
              <a:rPr lang="lv-LV" sz="1100" dirty="0" err="1"/>
              <a:t>Atvērtības</a:t>
            </a:r>
            <a:r>
              <a:rPr lang="lv-LV" sz="1100" dirty="0"/>
              <a:t> jēdziena definīcija</a:t>
            </a:r>
          </a:p>
          <a:p>
            <a:pPr algn="r">
              <a:defRPr/>
            </a:pPr>
            <a:r>
              <a:rPr lang="lv-LV" sz="1100" dirty="0">
                <a:hlinkClick r:id="rId2"/>
              </a:rPr>
              <a:t>http://opendefinition.org/od/2.1/en/</a:t>
            </a:r>
            <a:r>
              <a:rPr lang="lv-LV" sz="1100" dirty="0"/>
              <a:t> </a:t>
            </a:r>
          </a:p>
          <a:p>
            <a:pPr algn="ctr">
              <a:defRPr/>
            </a:pPr>
            <a:endParaRPr lang="lv-LV" altLang="lv-LV" dirty="0"/>
          </a:p>
        </p:txBody>
      </p:sp>
      <p:sp>
        <p:nvSpPr>
          <p:cNvPr id="14342" name="Slide Number Placeholder 5">
            <a:extLst>
              <a:ext uri="{FF2B5EF4-FFF2-40B4-BE49-F238E27FC236}">
                <a16:creationId xmlns="" xmlns:a16="http://schemas.microsoft.com/office/drawing/2014/main" id="{7CB7E63F-A430-4A99-BE61-A58A5C442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6081BFD-CF9D-4E36-8789-2DA6B1D7595B}" type="slidenum">
              <a:rPr lang="en-US" altLang="lv-LV" smtClean="0"/>
              <a:pPr/>
              <a:t>42</a:t>
            </a:fld>
            <a:endParaRPr lang="en-US" altLang="lv-LV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E9A5D9-DF41-4F37-9C48-55872CF2E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FEE5196-EF8D-4932-AA57-AE2477A1A8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71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>
          <a:xfrm>
            <a:off x="9744456" y="6324600"/>
            <a:ext cx="618744" cy="304800"/>
          </a:xfrm>
        </p:spPr>
        <p:txBody>
          <a:bodyPr/>
          <a:lstStyle/>
          <a:p>
            <a:pPr>
              <a:defRPr/>
            </a:pPr>
            <a:fld id="{7297B9F5-2281-445A-B3DF-6064565BBA5E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8" name="Virsraksts 1"/>
          <p:cNvSpPr>
            <a:spLocks noGrp="1"/>
          </p:cNvSpPr>
          <p:nvPr>
            <p:ph type="title"/>
          </p:nvPr>
        </p:nvSpPr>
        <p:spPr>
          <a:xfrm>
            <a:off x="3575304" y="368594"/>
            <a:ext cx="6096000" cy="652272"/>
          </a:xfrm>
        </p:spPr>
        <p:txBody>
          <a:bodyPr>
            <a:normAutofit/>
          </a:bodyPr>
          <a:lstStyle/>
          <a:p>
            <a:r>
              <a:rPr lang="lv-LV" sz="2000" dirty="0"/>
              <a:t>Licences</a:t>
            </a:r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59" y="2039684"/>
            <a:ext cx="7534275" cy="3857625"/>
          </a:xfrm>
          <a:prstGeom prst="rect">
            <a:avLst/>
          </a:prstGeom>
        </p:spPr>
      </p:pic>
      <p:sp>
        <p:nvSpPr>
          <p:cNvPr id="11" name="Taisnstūris 10"/>
          <p:cNvSpPr/>
          <p:nvPr/>
        </p:nvSpPr>
        <p:spPr>
          <a:xfrm>
            <a:off x="3462528" y="1122023"/>
            <a:ext cx="648290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>
                <a:latin typeface="Arial" panose="020B0604020202020204" pitchFamily="34" charset="0"/>
              </a:rPr>
              <a:t>Lai atvērtie dati būtu lietojami tiem ir jāpievieno (atvērta) licence  </a:t>
            </a:r>
          </a:p>
          <a:p>
            <a:pPr algn="r"/>
            <a:r>
              <a:rPr lang="lv-LV" sz="1200" dirty="0">
                <a:latin typeface="Arial" panose="020B0604020202020204" pitchFamily="34" charset="0"/>
                <a:hlinkClick r:id="rId3"/>
              </a:rPr>
              <a:t>https://theodi.org/guides/what-open-data</a:t>
            </a:r>
            <a:r>
              <a:rPr lang="lv-LV" sz="12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1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FD397F2-52D7-405D-AAC4-1CC1258A453D}" type="slidenum">
              <a:rPr lang="en-US" altLang="lv-LV" smtClean="0"/>
              <a:pPr>
                <a:defRPr/>
              </a:pPr>
              <a:t>44</a:t>
            </a:fld>
            <a:endParaRPr lang="en-US" alt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908" y="1651000"/>
            <a:ext cx="7706492" cy="410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902620" y="2566988"/>
            <a:ext cx="8765381" cy="3512344"/>
          </a:xfrm>
        </p:spPr>
        <p:txBody>
          <a:bodyPr/>
          <a:lstStyle/>
          <a:p>
            <a:pPr>
              <a:spcBef>
                <a:spcPts val="2100"/>
              </a:spcBef>
            </a:pPr>
            <a:r>
              <a:rPr lang="lv-LV" altLang="lv-LV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Publicētājs </a:t>
            </a:r>
          </a:p>
          <a:p>
            <a:pPr>
              <a:spcBef>
                <a:spcPts val="2100"/>
              </a:spcBef>
            </a:pPr>
            <a:r>
              <a:rPr lang="lv-LV" altLang="lv-LV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Organizācija, kuru pārstāvat (var būt vairākas)</a:t>
            </a:r>
          </a:p>
          <a:p>
            <a:pPr>
              <a:spcBef>
                <a:spcPts val="2100"/>
              </a:spcBef>
            </a:pPr>
            <a:r>
              <a:rPr lang="lv-LV" altLang="lv-LV" sz="21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Lauks no klasifikatora </a:t>
            </a:r>
          </a:p>
          <a:p>
            <a:pPr>
              <a:spcBef>
                <a:spcPts val="2100"/>
              </a:spcBef>
            </a:pPr>
            <a:endParaRPr lang="lv-LV" altLang="lv-LV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4700" y="1288256"/>
            <a:ext cx="2822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Metadatu apraksta lauki</a:t>
            </a:r>
          </a:p>
        </p:txBody>
      </p:sp>
    </p:spTree>
    <p:extLst>
      <p:ext uri="{BB962C8B-B14F-4D97-AF65-F5344CB8AC3E}">
        <p14:creationId xmlns:p14="http://schemas.microsoft.com/office/powerpoint/2010/main" val="28702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14700" y="1288256"/>
            <a:ext cx="2822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Metadatu apraksta lauki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>
          <a:xfrm>
            <a:off x="1902620" y="2566989"/>
            <a:ext cx="8765381" cy="2657115"/>
          </a:xfrm>
        </p:spPr>
        <p:txBody>
          <a:bodyPr>
            <a:spAutoFit/>
          </a:bodyPr>
          <a:lstStyle/>
          <a:p>
            <a:pPr>
              <a:spcBef>
                <a:spcPts val="2100"/>
              </a:spcBef>
            </a:pPr>
            <a:r>
              <a:rPr lang="lv-LV" altLang="lv-LV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Redzamība</a:t>
            </a:r>
          </a:p>
          <a:p>
            <a:pPr>
              <a:spcBef>
                <a:spcPts val="2100"/>
              </a:spcBef>
            </a:pPr>
            <a:r>
              <a:rPr lang="lv-LV" altLang="lv-LV" sz="24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Privāts </a:t>
            </a:r>
            <a:r>
              <a:rPr lang="lv-LV" altLang="lv-LV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(neredzams) pēc noklusējuma, metadati / dati </a:t>
            </a:r>
            <a:r>
              <a:rPr lang="lv-LV" altLang="lv-LV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tiks publicēti, tikai gadījumā, ja lauks tiek izmainīts uz «Publisks»</a:t>
            </a:r>
          </a:p>
          <a:p>
            <a:pPr>
              <a:spcBef>
                <a:spcPts val="2100"/>
              </a:spcBef>
            </a:pPr>
            <a:r>
              <a:rPr lang="lv-LV" altLang="lv-LV" sz="1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Lauks no klasifikatora </a:t>
            </a:r>
          </a:p>
          <a:p>
            <a:pPr>
              <a:spcBef>
                <a:spcPts val="2100"/>
              </a:spcBef>
            </a:pPr>
            <a:endParaRPr lang="lv-LV" altLang="lv-LV" sz="2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902620" y="2566988"/>
            <a:ext cx="8765381" cy="3512344"/>
          </a:xfrm>
        </p:spPr>
        <p:txBody>
          <a:bodyPr/>
          <a:lstStyle/>
          <a:p>
            <a:pPr>
              <a:spcBef>
                <a:spcPts val="2100"/>
              </a:spcBef>
            </a:pPr>
            <a:r>
              <a:rPr lang="lv-LV" altLang="lv-L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 publicētāja struktūrvienība </a:t>
            </a: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(neobligāts)</a:t>
            </a:r>
          </a:p>
          <a:p>
            <a:pPr>
              <a:spcBef>
                <a:spcPts val="2100"/>
              </a:spcBef>
            </a:pPr>
            <a:r>
              <a:rPr lang="lv-LV" altLang="lv-L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Saziņas e-pasts datu jautājumiem </a:t>
            </a: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(obligāts)</a:t>
            </a:r>
          </a:p>
          <a:p>
            <a:pPr>
              <a:spcBef>
                <a:spcPts val="2100"/>
              </a:spcBef>
            </a:pP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 būt konkrēta persona, bet  pieļaujams, piemēram, «Departamenta nosaukums», atbalsts@..., it@..., dati… u.c. varianti</a:t>
            </a:r>
          </a:p>
          <a:p>
            <a:pPr>
              <a:spcBef>
                <a:spcPts val="2100"/>
              </a:spcBef>
            </a:pP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uz e-pastu atbildēs neatkarīgi no konkrētu personu pieejamības?</a:t>
            </a:r>
          </a:p>
          <a:p>
            <a:pPr>
              <a:spcBef>
                <a:spcPts val="2100"/>
              </a:spcBef>
            </a:pPr>
            <a:endParaRPr lang="lv-LV" alt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4700" y="1288256"/>
            <a:ext cx="2822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Metadatu apraksta lauki</a:t>
            </a:r>
          </a:p>
        </p:txBody>
      </p:sp>
    </p:spTree>
    <p:extLst>
      <p:ext uri="{BB962C8B-B14F-4D97-AF65-F5344CB8AC3E}">
        <p14:creationId xmlns:p14="http://schemas.microsoft.com/office/powerpoint/2010/main" val="2942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270" y="2692401"/>
            <a:ext cx="8641530" cy="4373573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hlinkClick r:id="rId2"/>
              </a:rPr>
              <a:t>dati@varam.gov.lv</a:t>
            </a:r>
            <a:r>
              <a:rPr lang="lv-LV" sz="3200" b="1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111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C 2.77778E-7 0.03311 0.02708 0.05996 0.06007 0.05996 C 0.09896 0.05996 0.11302 0.0301 0.11892 0.01204 L 0.125 -0.01203 C 0.13108 -0.03009 0.14601 -0.05995 0.18993 -0.05995 C 0.21806 -0.05995 0.25 -0.0331 0.25 -3.7037E-6 C 0.25 0.03311 0.21806 0.05996 0.18993 0.05996 C 0.14601 0.05996 0.13108 0.0301 0.125 0.01204 L 0.11892 -0.01203 C 0.11302 -0.03009 0.09896 -0.05995 0.06007 -0.05995 C 0.02708 -0.05995 2.77778E-7 -0.0331 2.77778E-7 -3.7037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7" y="1193006"/>
            <a:ext cx="5339954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2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6"/>
          <p:cNvSpPr/>
          <p:nvPr/>
        </p:nvSpPr>
        <p:spPr>
          <a:xfrm>
            <a:off x="3188208" y="2228005"/>
            <a:ext cx="62484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Atvērtie dati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/>
            <a:endParaRPr 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Brīvi pieejama bezmaksas informācija bez atkalizmantošanas ierobežojumiem, kuru var rediģēt un automatizēti apstrādāt ar brīvi pieejamām lietojumprogrammām</a:t>
            </a:r>
          </a:p>
          <a:p>
            <a:pPr algn="ctr"/>
            <a:endParaRPr 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(Informācijas atklātības likums)</a:t>
            </a:r>
          </a:p>
          <a:p>
            <a:pPr algn="just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993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902620" y="2566988"/>
            <a:ext cx="8765381" cy="3512344"/>
          </a:xfrm>
        </p:spPr>
        <p:txBody>
          <a:bodyPr/>
          <a:lstStyle/>
          <a:p>
            <a:pPr>
              <a:spcBef>
                <a:spcPts val="2100"/>
              </a:spcBef>
            </a:pPr>
            <a:r>
              <a:rPr lang="lv-LV" altLang="lv-LV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Valoda</a:t>
            </a:r>
          </a:p>
          <a:p>
            <a:pPr>
              <a:spcBef>
                <a:spcPts val="2100"/>
              </a:spcBef>
            </a:pPr>
            <a:r>
              <a:rPr lang="lv-LV" altLang="lv-LV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Noklusējums: Latviešu</a:t>
            </a:r>
          </a:p>
          <a:p>
            <a:pPr>
              <a:spcBef>
                <a:spcPts val="2100"/>
              </a:spcBef>
            </a:pPr>
            <a:r>
              <a:rPr lang="lv-LV" altLang="lv-LV" sz="24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Lauks no klasifikatora</a:t>
            </a:r>
          </a:p>
        </p:txBody>
      </p:sp>
      <p:sp>
        <p:nvSpPr>
          <p:cNvPr id="8" name="Rectangle 7"/>
          <p:cNvSpPr/>
          <p:nvPr/>
        </p:nvSpPr>
        <p:spPr>
          <a:xfrm>
            <a:off x="3314700" y="1288256"/>
            <a:ext cx="2822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Metadatu apraksta lauki</a:t>
            </a:r>
          </a:p>
        </p:txBody>
      </p:sp>
    </p:spTree>
    <p:extLst>
      <p:ext uri="{BB962C8B-B14F-4D97-AF65-F5344CB8AC3E}">
        <p14:creationId xmlns:p14="http://schemas.microsoft.com/office/powerpoint/2010/main" val="31980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620" y="2566988"/>
            <a:ext cx="8765381" cy="3512344"/>
          </a:xfrm>
        </p:spPr>
        <p:txBody>
          <a:bodyPr/>
          <a:lstStyle/>
          <a:p>
            <a:pPr>
              <a:spcBef>
                <a:spcPts val="2100"/>
              </a:spcBef>
              <a:defRPr/>
            </a:pPr>
            <a:r>
              <a:rPr lang="lv-LV" altLang="lv-L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 izdošanas datums </a:t>
            </a: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(neobligāts)</a:t>
            </a:r>
          </a:p>
          <a:p>
            <a:pPr>
              <a:spcBef>
                <a:spcPts val="2100"/>
              </a:spcBef>
              <a:defRPr/>
            </a:pPr>
            <a:r>
              <a:rPr lang="lv-LV" sz="2400" i="1" dirty="0" err="1" smtClean="0">
                <a:solidFill>
                  <a:schemeClr val="bg1">
                    <a:lumMod val="65000"/>
                  </a:schemeClr>
                </a:solidFill>
              </a:rPr>
              <a:t>dct:issued</a:t>
            </a:r>
            <a:endParaRPr lang="lv-LV" sz="2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2100"/>
              </a:spcBef>
              <a:defRPr/>
            </a:pPr>
            <a:r>
              <a:rPr lang="lv-LV" altLang="lv-LV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 pirmās publicēšanas datums</a:t>
            </a:r>
            <a:endParaRPr lang="lv-LV" altLang="lv-LV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4700" y="1288256"/>
            <a:ext cx="2822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Metadatu apraksta lauki</a:t>
            </a:r>
          </a:p>
        </p:txBody>
      </p:sp>
    </p:spTree>
    <p:extLst>
      <p:ext uri="{BB962C8B-B14F-4D97-AF65-F5344CB8AC3E}">
        <p14:creationId xmlns:p14="http://schemas.microsoft.com/office/powerpoint/2010/main" val="26217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620" y="2566988"/>
            <a:ext cx="8765381" cy="3512344"/>
          </a:xfrm>
        </p:spPr>
        <p:txBody>
          <a:bodyPr>
            <a:normAutofit/>
          </a:bodyPr>
          <a:lstStyle/>
          <a:p>
            <a:pPr>
              <a:spcBef>
                <a:spcPts val="2100"/>
              </a:spcBef>
              <a:defRPr/>
            </a:pPr>
            <a:r>
              <a:rPr lang="lv-LV" altLang="lv-L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 pēdējo izmaiņu datums </a:t>
            </a: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(neobligāts)</a:t>
            </a:r>
          </a:p>
          <a:p>
            <a:pPr>
              <a:spcBef>
                <a:spcPts val="2100"/>
              </a:spcBef>
              <a:defRPr/>
            </a:pPr>
            <a:r>
              <a:rPr lang="lv-LV" altLang="lv-LV" sz="2400" i="1" dirty="0" err="1">
                <a:solidFill>
                  <a:schemeClr val="bg1">
                    <a:lumMod val="65000"/>
                  </a:schemeClr>
                </a:solidFill>
              </a:rPr>
              <a:t>dct:modified</a:t>
            </a:r>
            <a:r>
              <a:rPr lang="lv-LV" alt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lv-LV" altLang="lv-LV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100"/>
              </a:spcBef>
              <a:defRPr/>
            </a:pPr>
            <a:r>
              <a:rPr lang="lv-LV" altLang="lv-LV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Metadatu apraksta atjaunošanas laiks</a:t>
            </a:r>
            <a:endParaRPr lang="lv-LV" alt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100"/>
              </a:spcBef>
              <a:defRPr/>
            </a:pPr>
            <a:endParaRPr lang="lv-LV" alt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100"/>
              </a:spcBef>
              <a:defRPr/>
            </a:pPr>
            <a:endParaRPr lang="lv-LV" altLang="lv-LV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4700" y="1288256"/>
            <a:ext cx="2822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Metadatu apraksta lauki</a:t>
            </a:r>
          </a:p>
        </p:txBody>
      </p:sp>
    </p:spTree>
    <p:extLst>
      <p:ext uri="{BB962C8B-B14F-4D97-AF65-F5344CB8AC3E}">
        <p14:creationId xmlns:p14="http://schemas.microsoft.com/office/powerpoint/2010/main" val="19664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14701" y="1288256"/>
            <a:ext cx="321145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 faila (resursa) apraksts</a:t>
            </a:r>
          </a:p>
        </p:txBody>
      </p:sp>
      <p:pic>
        <p:nvPicPr>
          <p:cNvPr id="501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2" y="1835944"/>
            <a:ext cx="5222081" cy="416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4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14702" y="1288256"/>
            <a:ext cx="30502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CSV formāta sagatavošana</a:t>
            </a:r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>
          <a:xfrm>
            <a:off x="2025255" y="2206230"/>
            <a:ext cx="8765381" cy="4216517"/>
          </a:xfrm>
        </p:spPr>
        <p:txBody>
          <a:bodyPr>
            <a:spAutoFit/>
          </a:bodyPr>
          <a:lstStyle/>
          <a:p>
            <a:pPr>
              <a:spcAft>
                <a:spcPts val="900"/>
              </a:spcAft>
            </a:pPr>
            <a:r>
              <a:rPr lang="lv-LV" altLang="lv-LV" sz="1800"/>
              <a:t>Publicējot tekstveida datu kopas, ir ieteicams izmantot CSV datu formātu, kurš atbilst CSVW datu modeļa prasībām (</a:t>
            </a:r>
            <a:r>
              <a:rPr lang="lv-LV" altLang="lv-LV" sz="1800">
                <a:hlinkClick r:id="rId2" tooltip="W3C rekomendācijas"/>
              </a:rPr>
              <a:t>Best Practice CSV</a:t>
            </a:r>
            <a:r>
              <a:rPr lang="lv-LV" altLang="lv-LV" sz="1800"/>
              <a:t>), no kurām galvenās ir: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lv-LV" altLang="lv-LV" sz="1800" b="1"/>
              <a:t>izmantot UTF-8 kodējumu </a:t>
            </a:r>
            <a:r>
              <a:rPr lang="lv-LV" altLang="lv-LV" sz="1800"/>
              <a:t>(CKAN sistēmas spraudņi citos kodējumos saglabāto neattēlo korekti);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lv-LV" altLang="lv-LV" sz="1800"/>
              <a:t>datnes 1. rindai ir jāsatur kolonnu nosaukumi;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lv-LV" altLang="lv-LV" sz="1800"/>
              <a:t>kā kolonnu atdalītājsimbols ir </a:t>
            </a:r>
            <a:r>
              <a:rPr lang="lv-LV" altLang="lv-LV" sz="1800" b="1"/>
              <a:t>jālieto komats</a:t>
            </a:r>
            <a:r>
              <a:rPr lang="lv-LV" altLang="lv-LV" sz="1800"/>
              <a:t>;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lv-LV" altLang="lv-LV" sz="1800"/>
              <a:t>katrai tabulas rindai ir jāsatur vienāds kolonnu skaits;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lv-LV" altLang="lv-LV" sz="1800"/>
              <a:t>publicējot datni tīmeklī, kā HTTP satura veids ir jānorāda "text/csv" MIME tips.</a:t>
            </a:r>
          </a:p>
          <a:p>
            <a:pPr>
              <a:spcBef>
                <a:spcPts val="2100"/>
              </a:spcBef>
            </a:pPr>
            <a:endParaRPr lang="lv-LV" altLang="lv-LV" sz="2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14701" y="1288256"/>
            <a:ext cx="64243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lv-LV" altLang="lv-LV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CSV lauku apraksta forma standartizētai lauku nolasīšanai</a:t>
            </a:r>
          </a:p>
        </p:txBody>
      </p:sp>
      <p:pic>
        <p:nvPicPr>
          <p:cNvPr id="5120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99" y="1993107"/>
            <a:ext cx="4950619" cy="40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1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77" y="3126579"/>
            <a:ext cx="6096000" cy="1036642"/>
          </a:xfrm>
        </p:spPr>
        <p:txBody>
          <a:bodyPr>
            <a:normAutofit/>
          </a:bodyPr>
          <a:lstStyle/>
          <a:p>
            <a:r>
              <a:rPr lang="lv-LV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Atvērto datu portāla attīstība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22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268" y="399429"/>
            <a:ext cx="8964705" cy="1036642"/>
          </a:xfrm>
        </p:spPr>
        <p:txBody>
          <a:bodyPr>
            <a:normAutofit/>
          </a:bodyPr>
          <a:lstStyle/>
          <a:p>
            <a:r>
              <a:rPr lang="lv-LV" sz="2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Rīki datu sagatavošanas un publicēšanas atbalstam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530043"/>
              </p:ext>
            </p:extLst>
          </p:nvPr>
        </p:nvGraphicFramePr>
        <p:xfrm>
          <a:off x="2366962" y="1139825"/>
          <a:ext cx="8390685" cy="5636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8362937" imgH="5619886" progId="Visio.Drawing.15">
                  <p:embed/>
                </p:oleObj>
              </mc:Choice>
              <mc:Fallback>
                <p:oleObj r:id="rId4" imgW="8362937" imgH="561988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2" y="1139825"/>
                        <a:ext cx="8390685" cy="5636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2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809" y="320738"/>
            <a:ext cx="6096000" cy="1036642"/>
          </a:xfrm>
        </p:spPr>
        <p:txBody>
          <a:bodyPr>
            <a:normAutofit/>
          </a:bodyPr>
          <a:lstStyle/>
          <a:p>
            <a:r>
              <a:rPr lang="lv-LV" sz="2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Vizualizācijas</a:t>
            </a:r>
            <a:r>
              <a:rPr lang="lv-LV" sz="2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rīki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7" name="Attēls 20"/>
          <p:cNvPicPr/>
          <p:nvPr/>
        </p:nvPicPr>
        <p:blipFill>
          <a:blip r:embed="rId2"/>
          <a:stretch>
            <a:fillRect/>
          </a:stretch>
        </p:blipFill>
        <p:spPr>
          <a:xfrm>
            <a:off x="2510117" y="915146"/>
            <a:ext cx="8516472" cy="545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0541" y="2990419"/>
            <a:ext cx="8848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just"/>
            <a:r>
              <a:rPr lang="lv-LV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Vadlīnijas </a:t>
            </a: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atvērto datu atlases kritērijiem un publicēšanai paredzēto datu </a:t>
            </a:r>
            <a:r>
              <a:rPr lang="lv-LV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depersonificēšanu</a:t>
            </a: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 atbilstoši normatīvajiem aktiem par personas datu aizsardzību.</a:t>
            </a:r>
          </a:p>
        </p:txBody>
      </p:sp>
    </p:spTree>
    <p:extLst>
      <p:ext uri="{BB962C8B-B14F-4D97-AF65-F5344CB8AC3E}">
        <p14:creationId xmlns:p14="http://schemas.microsoft.com/office/powerpoint/2010/main" val="597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3150" y="831850"/>
            <a:ext cx="7505700" cy="5476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weatherdata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&lt;location&gt;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&lt;name&gt;Riga&lt;/name&gt;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&lt;type&gt;Capital&lt;/type&gt;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&lt;country&gt;Latvia&lt;/country&gt;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timezone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 id="Europe/Riga" 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utcoffsetMinutes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="180"/&gt;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&lt;location altitude="6" latitude="56.946" longitude="24.10589" 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geobase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="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geonames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" 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geobaseid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="456172"/&gt;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&lt;/location&gt;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&lt;credit&gt;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&lt;!--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In order to use the free weather data from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yr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no, you HAVE to display the following text clearly visible on your web page. The text should be a link to the specified URL.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--&gt;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&lt;!--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Please read more about our conditions and guidelines at http://om.yr.no/verdata/ English explanation at http://om.yr.no/verdata/free-weather-data/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--&gt;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&lt;link text="Weather forecast from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Yr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, delivered by the Norwegian Meteorological Institute and the NRK" 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url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="http://www.yr.no/place/Latvia/Riga/Riga/"/&gt;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&lt;/credit&gt;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&lt;links&gt;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&lt;link id="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xmlSource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" 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url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="http://www.yr.no/place/Latvia/Riga/Riga/forecast.xml"/&gt;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&lt;link id="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xmlSourceHourByHour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" 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url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="http://www.yr.no/place/Latvia/Riga/Riga/forecast_hour_by_hour.xml"/&gt;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&lt;link id="overview" 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url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="http://www.yr.no/place/Latvia/Riga/Riga/"/&gt;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&lt;link id="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hourByHour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" 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url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="http://www.yr.no/place/Latvia/Riga/Riga/hour_by_hour"/&gt;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&lt;link id="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longTermForecast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" 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url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="http://www.yr.no/place/Latvia/Riga/Riga/long"/&gt;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&lt;/links&gt;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&lt;meta&gt;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lastupdate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&gt;2017-05-28T10:32:00&lt;/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lastupdate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nextupdate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&gt;2017-05-28T23:00:00&lt;/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nextupdate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&lt;/meta&gt;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&lt;sun rise="2017-05-28T04:43:53" set="2017-05-28T21:58:54"/&gt;</a:t>
            </a: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&lt;forecast&gt;</a:t>
            </a:r>
          </a:p>
        </p:txBody>
      </p:sp>
      <p:sp>
        <p:nvSpPr>
          <p:cNvPr id="6" name="Taisnstūris 6"/>
          <p:cNvSpPr>
            <a:spLocks noChangeArrowheads="1"/>
          </p:cNvSpPr>
          <p:nvPr/>
        </p:nvSpPr>
        <p:spPr bwMode="auto">
          <a:xfrm>
            <a:off x="2343150" y="660400"/>
            <a:ext cx="9326563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2800"/>
              </a:spcBef>
              <a:defRPr/>
            </a:pPr>
            <a:r>
              <a:rPr lang="lv-LV" altLang="lv-LV" sz="36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Atvērtie dati</a:t>
            </a:r>
          </a:p>
          <a:p>
            <a:pPr algn="ctr">
              <a:spcBef>
                <a:spcPts val="2800"/>
              </a:spcBef>
              <a:defRPr/>
            </a:pPr>
            <a:endParaRPr lang="lv-LV" altLang="lv-LV" sz="36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marL="742950" indent="-742950" algn="ctr">
              <a:spcBef>
                <a:spcPts val="2800"/>
              </a:spcBef>
              <a:buFont typeface="+mj-lt"/>
              <a:buAutoNum type="arabicPeriod"/>
              <a:defRPr/>
            </a:pPr>
            <a:r>
              <a:rPr lang="lv-LV" altLang="lv-LV" sz="36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pieejami bez ierobežojumiem</a:t>
            </a:r>
          </a:p>
          <a:p>
            <a:pPr marL="742950" indent="-742950" algn="ctr">
              <a:spcBef>
                <a:spcPts val="2800"/>
              </a:spcBef>
              <a:buFont typeface="+mj-lt"/>
              <a:buAutoNum type="arabicPeriod"/>
              <a:defRPr/>
            </a:pPr>
            <a:endParaRPr lang="lv-LV" altLang="lv-LV" sz="3600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marL="742950" indent="-742950" algn="ctr">
              <a:spcBef>
                <a:spcPts val="2800"/>
              </a:spcBef>
              <a:buFont typeface="+mj-lt"/>
              <a:buAutoNum type="arabicPeriod"/>
              <a:defRPr/>
            </a:pPr>
            <a:r>
              <a:rPr lang="lv-LV" altLang="lv-LV" sz="36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var automātiski apstrādāt</a:t>
            </a:r>
          </a:p>
        </p:txBody>
      </p:sp>
    </p:spTree>
    <p:extLst>
      <p:ext uri="{BB962C8B-B14F-4D97-AF65-F5344CB8AC3E}">
        <p14:creationId xmlns:p14="http://schemas.microsoft.com/office/powerpoint/2010/main" val="20119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157" y="3282950"/>
            <a:ext cx="398145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88" y="3184817"/>
            <a:ext cx="3737292" cy="920166"/>
          </a:xfrm>
          <a:prstGeom prst="rect">
            <a:avLst/>
          </a:prstGeom>
        </p:spPr>
      </p:pic>
      <p:sp>
        <p:nvSpPr>
          <p:cNvPr id="7" name="Virsraksts 1"/>
          <p:cNvSpPr>
            <a:spLocks noGrp="1"/>
          </p:cNvSpPr>
          <p:nvPr>
            <p:ph type="title"/>
          </p:nvPr>
        </p:nvSpPr>
        <p:spPr>
          <a:xfrm>
            <a:off x="3048000" y="751865"/>
            <a:ext cx="6096000" cy="569912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lv-LV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Ģeotelpiskie dati</a:t>
            </a:r>
            <a:br>
              <a:rPr lang="lv-LV" altLang="lv-LV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v-LV" altLang="lv-LV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1" y="43124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800"/>
              </a:spcBef>
              <a:spcAft>
                <a:spcPts val="0"/>
              </a:spcAft>
              <a:defRPr/>
            </a:pPr>
            <a:r>
              <a:rPr lang="lv-LV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Iespēja aprakstīt atvērtos datus </a:t>
            </a:r>
            <a:endParaRPr lang="lv-L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1663" y="2760808"/>
            <a:ext cx="3657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800"/>
              </a:spcBef>
              <a:spcAft>
                <a:spcPts val="0"/>
              </a:spcAft>
              <a:defRPr/>
            </a:pPr>
            <a:r>
              <a:rPr lang="lv-LV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Automatizēta metadatu nodošana</a:t>
            </a:r>
            <a:endParaRPr lang="lv-L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5487924" y="3402584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94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aisnstūris 6"/>
          <p:cNvSpPr>
            <a:spLocks noChangeArrowheads="1"/>
          </p:cNvSpPr>
          <p:nvPr/>
        </p:nvSpPr>
        <p:spPr bwMode="auto">
          <a:xfrm>
            <a:off x="2534436" y="2658666"/>
            <a:ext cx="8109347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2100"/>
              </a:spcBef>
            </a:pPr>
            <a:endParaRPr lang="lv-LV" altLang="lv-LV" sz="2800" dirty="0" smtClean="0">
              <a:latin typeface="Verdana" panose="020B0604030504040204" pitchFamily="34" charset="0"/>
            </a:endParaRPr>
          </a:p>
          <a:p>
            <a:pPr algn="just">
              <a:spcBef>
                <a:spcPts val="2100"/>
              </a:spcBef>
            </a:pPr>
            <a:r>
              <a:rPr lang="lv-LV" altLang="lv-LV" sz="2800" dirty="0" smtClean="0">
                <a:latin typeface="Verdana" panose="020B0604030504040204" pitchFamily="34" charset="0"/>
              </a:rPr>
              <a:t>Turpinām progresu atvērto datu jomā!</a:t>
            </a:r>
            <a:endParaRPr lang="lv-LV" altLang="lv-LV" sz="2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405188" y="1235870"/>
            <a:ext cx="6805613" cy="777479"/>
          </a:xfrm>
        </p:spPr>
        <p:txBody>
          <a:bodyPr/>
          <a:lstStyle/>
          <a:p>
            <a:r>
              <a:rPr lang="lv-LV" altLang="lv-LV" sz="1200" b="0" dirty="0"/>
              <a:t>Vidējais publiskā sektora informācijas atkalizmantošanas indekss 2016</a:t>
            </a:r>
            <a:br>
              <a:rPr lang="lv-LV" altLang="lv-LV" sz="1200" b="0" dirty="0"/>
            </a:br>
            <a:endParaRPr lang="lv-LV" altLang="lv-LV" sz="1200" b="0" dirty="0"/>
          </a:p>
        </p:txBody>
      </p:sp>
      <p:pic>
        <p:nvPicPr>
          <p:cNvPr id="43011" name="Picture 2" descr="e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172" y="1769270"/>
            <a:ext cx="1699022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702127"/>
            <a:ext cx="9144000" cy="31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405188" y="1235870"/>
            <a:ext cx="6805613" cy="777479"/>
          </a:xfrm>
        </p:spPr>
        <p:txBody>
          <a:bodyPr/>
          <a:lstStyle/>
          <a:p>
            <a:r>
              <a:rPr lang="lv-LV" altLang="lv-LV" sz="1200" b="0" dirty="0"/>
              <a:t>Vidējais publiskā sektora informācijas atkalizmantošanas indekss </a:t>
            </a:r>
            <a:r>
              <a:rPr lang="lv-LV" altLang="lv-LV" sz="1200" dirty="0"/>
              <a:t>2017</a:t>
            </a:r>
            <a:br>
              <a:rPr lang="lv-LV" altLang="lv-LV" sz="1200" dirty="0"/>
            </a:br>
            <a:endParaRPr lang="lv-LV" altLang="lv-LV" sz="1200" dirty="0"/>
          </a:p>
        </p:txBody>
      </p:sp>
      <p:pic>
        <p:nvPicPr>
          <p:cNvPr id="43011" name="Picture 2" descr="e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172" y="1769270"/>
            <a:ext cx="1699022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641752"/>
            <a:ext cx="9144000" cy="31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4" y="5507116"/>
            <a:ext cx="4114228" cy="88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1" y="3574425"/>
            <a:ext cx="59721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6"/>
          <p:cNvSpPr>
            <a:spLocks noChangeArrowheads="1"/>
          </p:cNvSpPr>
          <p:nvPr/>
        </p:nvSpPr>
        <p:spPr bwMode="auto">
          <a:xfrm>
            <a:off x="2477194" y="1347788"/>
            <a:ext cx="8794864" cy="505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lv-LV" altLang="lv-LV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Atvērtie dati var būt:</a:t>
            </a:r>
          </a:p>
          <a:p>
            <a:pPr algn="r">
              <a:spcBef>
                <a:spcPts val="900"/>
              </a:spcBef>
              <a:defRPr/>
            </a:pPr>
            <a:r>
              <a:rPr lang="lv-LV" altLang="lv-LV" sz="2000" dirty="0">
                <a:latin typeface="Verdana" panose="020B0604030504040204" pitchFamily="34" charset="0"/>
              </a:rPr>
              <a:t>dati par dabas objektiem</a:t>
            </a:r>
          </a:p>
          <a:p>
            <a:pPr>
              <a:spcBef>
                <a:spcPts val="900"/>
              </a:spcBef>
              <a:defRPr/>
            </a:pPr>
            <a:r>
              <a:rPr lang="lv-LV" altLang="lv-LV" sz="2000" dirty="0">
                <a:latin typeface="Verdana" panose="020B0604030504040204" pitchFamily="34" charset="0"/>
              </a:rPr>
              <a:t>ģeotelpiska informācija</a:t>
            </a:r>
          </a:p>
          <a:p>
            <a:pPr algn="r">
              <a:spcBef>
                <a:spcPts val="900"/>
              </a:spcBef>
              <a:defRPr/>
            </a:pPr>
            <a:r>
              <a:rPr lang="lv-LV" altLang="lv-LV" sz="2000" dirty="0">
                <a:latin typeface="Verdana" panose="020B0604030504040204" pitchFamily="34" charset="0"/>
              </a:rPr>
              <a:t>statistika </a:t>
            </a:r>
          </a:p>
          <a:p>
            <a:pPr>
              <a:spcBef>
                <a:spcPts val="900"/>
              </a:spcBef>
              <a:defRPr/>
            </a:pPr>
            <a:r>
              <a:rPr lang="lv-LV" altLang="lv-LV" sz="2000" dirty="0">
                <a:latin typeface="Verdana" panose="020B0604030504040204" pitchFamily="34" charset="0"/>
              </a:rPr>
              <a:t>notikumi</a:t>
            </a:r>
          </a:p>
          <a:p>
            <a:pPr algn="r">
              <a:spcBef>
                <a:spcPts val="900"/>
              </a:spcBef>
              <a:defRPr/>
            </a:pPr>
            <a:r>
              <a:rPr lang="lv-LV" altLang="lv-LV" sz="2000" dirty="0">
                <a:latin typeface="Verdana" panose="020B0604030504040204" pitchFamily="34" charset="0"/>
              </a:rPr>
              <a:t>meteoroloģiska informācija</a:t>
            </a:r>
          </a:p>
          <a:p>
            <a:pPr>
              <a:spcBef>
                <a:spcPts val="900"/>
              </a:spcBef>
              <a:defRPr/>
            </a:pPr>
            <a:r>
              <a:rPr lang="lv-LV" altLang="lv-LV" sz="2000" dirty="0">
                <a:latin typeface="Verdana" panose="020B0604030504040204" pitchFamily="34" charset="0"/>
              </a:rPr>
              <a:t>kultūras mantojuma objekti</a:t>
            </a:r>
          </a:p>
          <a:p>
            <a:pPr algn="r">
              <a:spcBef>
                <a:spcPts val="900"/>
              </a:spcBef>
              <a:defRPr/>
            </a:pPr>
            <a:r>
              <a:rPr lang="lv-LV" altLang="lv-LV" sz="2000" dirty="0">
                <a:latin typeface="Verdana" panose="020B0604030504040204" pitchFamily="34" charset="0"/>
              </a:rPr>
              <a:t>pētījumu dati</a:t>
            </a:r>
          </a:p>
          <a:p>
            <a:pPr>
              <a:spcBef>
                <a:spcPts val="900"/>
              </a:spcBef>
              <a:defRPr/>
            </a:pPr>
            <a:r>
              <a:rPr lang="lv-LV" altLang="lv-LV" sz="2000" dirty="0" err="1">
                <a:latin typeface="Verdana" panose="020B0604030504040204" pitchFamily="34" charset="0"/>
              </a:rPr>
              <a:t>depersonificēta</a:t>
            </a:r>
            <a:r>
              <a:rPr lang="lv-LV" altLang="lv-LV" sz="2000" dirty="0">
                <a:latin typeface="Verdana" panose="020B0604030504040204" pitchFamily="34" charset="0"/>
              </a:rPr>
              <a:t> informācija par iedzīvotājiem</a:t>
            </a:r>
          </a:p>
          <a:p>
            <a:pPr algn="r">
              <a:spcBef>
                <a:spcPts val="900"/>
              </a:spcBef>
              <a:defRPr/>
            </a:pPr>
            <a:r>
              <a:rPr lang="lv-LV" altLang="lv-LV" sz="2000" dirty="0">
                <a:latin typeface="Verdana" panose="020B0604030504040204" pitchFamily="34" charset="0"/>
              </a:rPr>
              <a:t>transporta informācija</a:t>
            </a:r>
          </a:p>
          <a:p>
            <a:pPr>
              <a:spcBef>
                <a:spcPts val="900"/>
              </a:spcBef>
              <a:defRPr/>
            </a:pPr>
            <a:r>
              <a:rPr lang="lv-LV" altLang="lv-LV" sz="2000" dirty="0">
                <a:latin typeface="Verdana" panose="020B0604030504040204" pitchFamily="34" charset="0"/>
              </a:rPr>
              <a:t>tulkojumi</a:t>
            </a:r>
          </a:p>
          <a:p>
            <a:pPr algn="r">
              <a:spcBef>
                <a:spcPts val="900"/>
              </a:spcBef>
              <a:defRPr/>
            </a:pPr>
            <a:r>
              <a:rPr lang="lv-LV" altLang="lv-LV" sz="2000" dirty="0">
                <a:latin typeface="Verdana" panose="020B0604030504040204" pitchFamily="34" charset="0"/>
              </a:rPr>
              <a:t>u.c.</a:t>
            </a:r>
          </a:p>
        </p:txBody>
      </p:sp>
    </p:spTree>
    <p:extLst>
      <p:ext uri="{BB962C8B-B14F-4D97-AF65-F5344CB8AC3E}">
        <p14:creationId xmlns:p14="http://schemas.microsoft.com/office/powerpoint/2010/main" val="25447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6"/>
          <p:cNvSpPr>
            <a:spLocks noChangeArrowheads="1"/>
          </p:cNvSpPr>
          <p:nvPr/>
        </p:nvSpPr>
        <p:spPr bwMode="auto">
          <a:xfrm>
            <a:off x="167908" y="2778242"/>
            <a:ext cx="33596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lv-LV" altLang="lv-LV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Atvērtie dati var būt:</a:t>
            </a:r>
          </a:p>
          <a:p>
            <a:pPr algn="r">
              <a:spcBef>
                <a:spcPts val="1200"/>
              </a:spcBef>
              <a:defRPr/>
            </a:pPr>
            <a:endParaRPr lang="lv-LV" altLang="lv-LV" sz="2000" dirty="0">
              <a:latin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546" y="452804"/>
            <a:ext cx="6848475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823" y="1660146"/>
            <a:ext cx="6801799" cy="130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149" y="2851669"/>
            <a:ext cx="6906589" cy="1276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426" y="5165915"/>
            <a:ext cx="6858957" cy="1162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125" y="4141404"/>
            <a:ext cx="6830378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Virsraksts 1"/>
          <p:cNvSpPr>
            <a:spLocks noGrp="1"/>
          </p:cNvSpPr>
          <p:nvPr>
            <p:ph type="title"/>
          </p:nvPr>
        </p:nvSpPr>
        <p:spPr>
          <a:xfrm>
            <a:off x="3611563" y="477838"/>
            <a:ext cx="6096000" cy="569912"/>
          </a:xfrm>
        </p:spPr>
        <p:txBody>
          <a:bodyPr/>
          <a:lstStyle/>
          <a:p>
            <a:pPr algn="ctr"/>
            <a:r>
              <a:rPr lang="lv-LV" altLang="lv-LV" sz="2000" b="0" smtClean="0"/>
              <a:t>Ieguvumi no atvērtajiem datiem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3550" y="1838325"/>
            <a:ext cx="3146425" cy="4678363"/>
          </a:xfrm>
        </p:spPr>
        <p:txBody>
          <a:bodyPr/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lv-LV" altLang="lv-LV" sz="1900" b="1" dirty="0" smtClean="0"/>
              <a:t>Informācijas atklātība</a:t>
            </a:r>
          </a:p>
          <a:p>
            <a:pPr algn="ctr">
              <a:lnSpc>
                <a:spcPct val="140000"/>
              </a:lnSpc>
              <a:spcBef>
                <a:spcPct val="0"/>
              </a:spcBef>
            </a:pPr>
            <a:endParaRPr lang="lv-LV" altLang="lv-LV" sz="1900" dirty="0" smtClean="0"/>
          </a:p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lv-LV" altLang="lv-LV" sz="1900" dirty="0" smtClean="0"/>
              <a:t>žurnālisti</a:t>
            </a:r>
          </a:p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lv-LV" altLang="lv-LV" sz="1900" dirty="0" smtClean="0"/>
              <a:t>pētnieki</a:t>
            </a:r>
          </a:p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lv-LV" altLang="lv-LV" sz="1900" dirty="0" smtClean="0"/>
              <a:t>aktīvisti</a:t>
            </a:r>
          </a:p>
          <a:p>
            <a:pPr algn="ctr">
              <a:lnSpc>
                <a:spcPct val="140000"/>
              </a:lnSpc>
              <a:spcBef>
                <a:spcPct val="0"/>
              </a:spcBef>
            </a:pPr>
            <a:endParaRPr lang="lv-LV" altLang="lv-LV" sz="1900" dirty="0" smtClean="0"/>
          </a:p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lv-LV" altLang="lv-LV" sz="1600" dirty="0" smtClean="0"/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37138" y="1830388"/>
            <a:ext cx="2690812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Jauni produkti un pakalpojumi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uzņēmēji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70 000 000 €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potenciālais Latvijas atvērto datu tirgus izmērs </a:t>
            </a:r>
            <a:r>
              <a:rPr lang="lv-LV" altLang="lv-LV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lv-LV" altLang="lv-LV" sz="11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</a:t>
            </a:r>
            <a:r>
              <a:rPr lang="lv-LV" altLang="lv-LV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altLang="lv-LV" sz="11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</a:t>
            </a:r>
            <a:r>
              <a:rPr lang="lv-LV" altLang="lv-LV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altLang="lv-LV" sz="11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</a:t>
            </a:r>
            <a:r>
              <a:rPr lang="lv-LV" altLang="lv-LV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lv-LV" altLang="lv-LV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885113" y="1824038"/>
            <a:ext cx="2690812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Efektīvāka valsts pārvalde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iestādes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2 000 000 €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potenciālais līdzekļu ietaupījums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lv-LV" altLang="lv-LV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66794" y="5267835"/>
            <a:ext cx="9785537" cy="124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endParaRPr lang="lv-LV" dirty="0" smtClean="0"/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lv-LV" dirty="0" smtClean="0"/>
              <a:t>Caurskatāmības veicināšana, pētniecība, personu iesaistīšanās un līdzdalība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lv-LV" dirty="0" smtClean="0"/>
              <a:t>Datu kvalitātes uzlabošana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490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8" grpId="0"/>
    </p:bld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11153</TotalTime>
  <Words>1513</Words>
  <Application>Microsoft Office PowerPoint</Application>
  <PresentationFormat>Widescreen</PresentationFormat>
  <Paragraphs>325</Paragraphs>
  <Slides>64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Courier New</vt:lpstr>
      <vt:lpstr>Times New Roman</vt:lpstr>
      <vt:lpstr>Verdana</vt:lpstr>
      <vt:lpstr>Wingdings</vt:lpstr>
      <vt:lpstr>89_Prezentacija_templateLV</vt:lpstr>
      <vt:lpstr>Visio.Drawing.15</vt:lpstr>
      <vt:lpstr>PowerPoint Presentation</vt:lpstr>
      <vt:lpstr>PowerPoint Presentation</vt:lpstr>
      <vt:lpstr>Informācijas sabiedrības attīstības pamatnostādņu mērķis</vt:lpstr>
      <vt:lpstr>Informācijas atklātības likums</vt:lpstr>
      <vt:lpstr>PowerPoint Presentation</vt:lpstr>
      <vt:lpstr>PowerPoint Presentation</vt:lpstr>
      <vt:lpstr>PowerPoint Presentation</vt:lpstr>
      <vt:lpstr>PowerPoint Presentation</vt:lpstr>
      <vt:lpstr>Ieguvumi no atvērtajiem datiem</vt:lpstr>
      <vt:lpstr>Kādus datus atvērt?</vt:lpstr>
      <vt:lpstr>Kādus datus atvērt?</vt:lpstr>
      <vt:lpstr>Pieejamība un formāti</vt:lpstr>
      <vt:lpstr>Meteoroloģiskā informācija (Norvēģija)</vt:lpstr>
      <vt:lpstr>Re:Baltica pētījums par partiju ziedotāju saistību ar būvniecības uzņēmumiem</vt:lpstr>
      <vt:lpstr>Uzņēmumu  reģistra pieredze</vt:lpstr>
      <vt:lpstr>Informācijas atklātības likums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Datu publicēšanas pamatprincipi</vt:lpstr>
      <vt:lpstr>Datu publicēšanas pamatprincipi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Atkalizmantošanas nosacījumi</vt:lpstr>
      <vt:lpstr>Atvērtas licences</vt:lpstr>
      <vt:lpstr>Licences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Atvērto datu portāla attīstība</vt:lpstr>
      <vt:lpstr>Rīki datu sagatavošanas un publicēšanas atbalstam</vt:lpstr>
      <vt:lpstr>Vizualizācijas rīki</vt:lpstr>
      <vt:lpstr>PowerPoint Presentation</vt:lpstr>
      <vt:lpstr>Ģeotelpiskie dati </vt:lpstr>
      <vt:lpstr>PowerPoint Presentation</vt:lpstr>
      <vt:lpstr>Vidējais publiskā sektora informācijas atkalizmantošanas indekss 2016 </vt:lpstr>
      <vt:lpstr>Vidējais publiskā sektora informācijas atkalizmantošanas indekss 2017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Datos balstīta sabiedrība un ģeotelpisko datu atvēršana</dc:title>
  <cp:lastModifiedBy>TomsC</cp:lastModifiedBy>
  <cp:revision>18</cp:revision>
  <cp:lastPrinted>2017-06-02T10:34:17Z</cp:lastPrinted>
  <dcterms:created xsi:type="dcterms:W3CDTF">2014-11-20T14:46:47Z</dcterms:created>
  <dcterms:modified xsi:type="dcterms:W3CDTF">2018-04-27T06:20:49Z</dcterms:modified>
</cp:coreProperties>
</file>